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6"/>
    <p:restoredTop sz="85210"/>
  </p:normalViewPr>
  <p:slideViewPr>
    <p:cSldViewPr snapToGrid="0" snapToObjects="1">
      <p:cViewPr varScale="1">
        <p:scale>
          <a:sx n="131" d="100"/>
          <a:sy n="131" d="100"/>
        </p:scale>
        <p:origin x="7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4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02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18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3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7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87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8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19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2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9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9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34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0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5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uanpt/STIC_Final_Assignment/blob/main/My-IBM-Data-Science-Professional-Certificate/3.Exploratory%20Data%20Analysis/jupyter-labs-eda-sql-coursera_visualization.ipynb" TargetMode="External"/><Relationship Id="rId4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anpt/STIC_Final_Assignment/blob/main/My-IBM-Data-Science-Professional-Certificate/3.Exploratory%20Data%20Analysis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uanpt/STIC_Final_Assignment/blob/main/My-IBM-Data-Science-Professional-Certificate/3.Exploratory%20Data%20Analysis/jupyter-labs-eda-sql-coursera_visualization.ipynb" TargetMode="External"/><Relationship Id="rId4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anpt/STIC_Final_Assignment/blob/main/My-IBM-Data-Science-Professional-Certificate/3.Exploratory%20Data%20Analysis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uanpt/STIC_Final_Assignment/blob/main/My-IBM-Data-Science-Professional-Certificate/4.%20Interactive%20Visual%20Analytics/lab_jupyter_launch_site_location.ipynb" TargetMode="External"/><Relationship Id="rId4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anpt/STIC_Final_Assignment/blob/main/My-IBM-Data-Science-Professional-Certificate/4.%20Interactive%20Visual%20Analytics/Interactive%20Visual%20Analytics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uanpt/STIC_Final_Assignment/blob/main/My-IBM-Data-Science-Professional-Certificate/4.%20Interactive%20Visual%20Analytics/lab_jupyter_launch_site_location.ipynb" TargetMode="External"/><Relationship Id="rId4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anielBarnes18/IBM-Data-Science-Professional-Certificate/blob/main/10.%20Applied%20Data%20Science%20Capstone/05.%20Predictive%20Analysis%20(Classification)/05.%20Predictive%20Analysis%20(Classification).ipynb" TargetMode="External"/><Relationship Id="rId4" Type="http://schemas.openxmlformats.org/officeDocument/2006/relationships/hyperlink" Target="https://github.com/tuanpt/STIC_Final_Assignment/blob/main/My-IBM-Data-Science-Professional-Certificate/5.Predictive%20Analysis%20(Classification)/SpaceX_Machine%20Learning%20Prediction_Part_5.ipynb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uanpt/STIC_Final_Assignment/blob/main/My-IBM-Data-Science-Professional-Certificate/1.Data%20Collection/jupyter-labs-webscraping.ipynb" TargetMode="External"/><Relationship Id="rId5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Relationship Id="rId4" Type="http://schemas.openxmlformats.org/officeDocument/2006/relationships/hyperlink" Target="https://github.com/tuanpt/STIC_Final_Assignment/blob/main/My-IBM-Data-Science-Professional-Certificate/1.Data%20Collection/jupyter-labs-spacex-data-collection-api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anpt/STIC_Final_Assignment/blob/main/My-IBM-Data-Science-Professional-Certificate/2.Data%20Wrangling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uanpt/STIC_Final_Assignment/blob/main/My-IBM-Data-Science-Professional-Certificate/1.Data%20Collection/jupyter-labs-webscraping.ipynb" TargetMode="External"/><Relationship Id="rId4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tuanpt/STIC_Final_Assignment/blob/main/My-IBM-Data-Science-Professional-Certificate/3.Exploratory%20Data%20Analysis/jupyter-labs-eda-sql-coursera_visualization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Relationship Id="rId5" Type="http://schemas.openxmlformats.org/officeDocument/2006/relationships/hyperlink" Target="https://github.com/tuanpt/STIC_Final_Assignment/blob/main/My-IBM-Data-Science-Professional-Certificate/2.Data%20Wrangling/labs-jupyter-spacex-Data%20wrangling.ipynb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 Semibold" pitchFamily="2" charset="0"/>
                <a:cs typeface="SF Pro Semibold" pitchFamily="2" charset="0"/>
              </a:rPr>
              <a:t>&lt;Tuan Pham&gt;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6508" y="616100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DDCA54B-B91C-A15B-E64E-0C4524297596}"/>
              </a:ext>
            </a:extLst>
          </p:cNvPr>
          <p:cNvSpPr txBox="1">
            <a:spLocks/>
          </p:cNvSpPr>
          <p:nvPr/>
        </p:nvSpPr>
        <p:spPr>
          <a:xfrm>
            <a:off x="517548" y="108770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CHARTS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DA0682-00E3-992E-619D-91D91ED0B5AD}"/>
              </a:ext>
            </a:extLst>
          </p:cNvPr>
          <p:cNvSpPr txBox="1">
            <a:spLocks/>
          </p:cNvSpPr>
          <p:nvPr/>
        </p:nvSpPr>
        <p:spPr>
          <a:xfrm>
            <a:off x="517548" y="1965868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Flight Number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Payload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Orbit Type and Flight Number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Payload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743B4584-EEA0-D35F-D03B-F79D25185015}"/>
              </a:ext>
            </a:extLst>
          </p:cNvPr>
          <p:cNvSpPr txBox="1">
            <a:spLocks/>
          </p:cNvSpPr>
          <p:nvPr/>
        </p:nvSpPr>
        <p:spPr>
          <a:xfrm>
            <a:off x="4483782" y="1087699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BAR CHART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5AE085B-A4C8-A64F-8240-E0322B827544}"/>
              </a:ext>
            </a:extLst>
          </p:cNvPr>
          <p:cNvSpPr txBox="1">
            <a:spLocks/>
          </p:cNvSpPr>
          <p:nvPr/>
        </p:nvSpPr>
        <p:spPr>
          <a:xfrm>
            <a:off x="4483782" y="1965868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bar chart was produced to visualize the relationship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Success Rate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AF3EBB61-7A96-8A5B-E562-1D44999FA752}"/>
              </a:ext>
            </a:extLst>
          </p:cNvPr>
          <p:cNvSpPr txBox="1">
            <a:spLocks/>
          </p:cNvSpPr>
          <p:nvPr/>
        </p:nvSpPr>
        <p:spPr>
          <a:xfrm>
            <a:off x="8443490" y="1087699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LINE CHARTS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8FF1F76-7A96-398A-B8E9-E52F76126D43}"/>
              </a:ext>
            </a:extLst>
          </p:cNvPr>
          <p:cNvSpPr txBox="1">
            <a:spLocks/>
          </p:cNvSpPr>
          <p:nvPr/>
        </p:nvSpPr>
        <p:spPr>
          <a:xfrm>
            <a:off x="8443490" y="1965868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Line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Success Rate and Year (i.e. the launch success yearly trend)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D0D889-CE04-BEE9-C6AA-9EA22BFB17FF}"/>
              </a:ext>
            </a:extLst>
          </p:cNvPr>
          <p:cNvSpPr txBox="1"/>
          <p:nvPr/>
        </p:nvSpPr>
        <p:spPr>
          <a:xfrm>
            <a:off x="448095" y="623486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1C7DDB"/>
                </a:solidFill>
                <a:latin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en-GB" sz="1000" dirty="0">
                <a:solidFill>
                  <a:srgbClr val="1C7DDB"/>
                </a:solidFill>
                <a:latin typeface="Ubunt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GB" sz="1000" dirty="0">
              <a:solidFill>
                <a:srgbClr val="1C7DDB"/>
              </a:solidFill>
              <a:latin typeface="Ubuntu"/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A876EEA1-09C4-BE67-7783-B4928A6BF320}"/>
              </a:ext>
            </a:extLst>
          </p:cNvPr>
          <p:cNvSpPr/>
          <p:nvPr/>
        </p:nvSpPr>
        <p:spPr>
          <a:xfrm>
            <a:off x="1803307" y="3911132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38" name="Freeform: Shape 39">
            <a:extLst>
              <a:ext uri="{FF2B5EF4-FFF2-40B4-BE49-F238E27FC236}">
                <a16:creationId xmlns:a16="http://schemas.microsoft.com/office/drawing/2014/main" id="{36EEFEF9-3703-4CF4-DBA8-6623BF2A5348}"/>
              </a:ext>
            </a:extLst>
          </p:cNvPr>
          <p:cNvSpPr/>
          <p:nvPr/>
        </p:nvSpPr>
        <p:spPr>
          <a:xfrm>
            <a:off x="1959468" y="454879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EC616791-3771-8660-DE6B-92F6001535A9}"/>
              </a:ext>
            </a:extLst>
          </p:cNvPr>
          <p:cNvSpPr/>
          <p:nvPr/>
        </p:nvSpPr>
        <p:spPr>
          <a:xfrm>
            <a:off x="2011522" y="437961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9CEDB0DB-A843-7F89-CDD4-8BE848C9C354}"/>
              </a:ext>
            </a:extLst>
          </p:cNvPr>
          <p:cNvSpPr/>
          <p:nvPr/>
        </p:nvSpPr>
        <p:spPr>
          <a:xfrm>
            <a:off x="2193710" y="440564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1" name="Freeform: Shape 42">
            <a:extLst>
              <a:ext uri="{FF2B5EF4-FFF2-40B4-BE49-F238E27FC236}">
                <a16:creationId xmlns:a16="http://schemas.microsoft.com/office/drawing/2014/main" id="{F594721D-881A-C66A-515A-6430CFEDA9BD}"/>
              </a:ext>
            </a:extLst>
          </p:cNvPr>
          <p:cNvSpPr/>
          <p:nvPr/>
        </p:nvSpPr>
        <p:spPr>
          <a:xfrm>
            <a:off x="2193710" y="4223454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2" name="Freeform: Shape 43">
            <a:extLst>
              <a:ext uri="{FF2B5EF4-FFF2-40B4-BE49-F238E27FC236}">
                <a16:creationId xmlns:a16="http://schemas.microsoft.com/office/drawing/2014/main" id="{DC4AA3D3-FE59-E3BC-E58A-E737F2F28229}"/>
              </a:ext>
            </a:extLst>
          </p:cNvPr>
          <p:cNvSpPr/>
          <p:nvPr/>
        </p:nvSpPr>
        <p:spPr>
          <a:xfrm>
            <a:off x="2362884" y="417140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3" name="Freeform: Shape 44">
            <a:extLst>
              <a:ext uri="{FF2B5EF4-FFF2-40B4-BE49-F238E27FC236}">
                <a16:creationId xmlns:a16="http://schemas.microsoft.com/office/drawing/2014/main" id="{91BBCA7C-EB99-0707-2CE1-753844534C32}"/>
              </a:ext>
            </a:extLst>
          </p:cNvPr>
          <p:cNvSpPr/>
          <p:nvPr/>
        </p:nvSpPr>
        <p:spPr>
          <a:xfrm>
            <a:off x="2545072" y="417140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4" name="Freeform: Shape 45">
            <a:extLst>
              <a:ext uri="{FF2B5EF4-FFF2-40B4-BE49-F238E27FC236}">
                <a16:creationId xmlns:a16="http://schemas.microsoft.com/office/drawing/2014/main" id="{2B3C8CA6-DFA3-8645-A9DF-CC0C2CB7943F}"/>
              </a:ext>
            </a:extLst>
          </p:cNvPr>
          <p:cNvSpPr/>
          <p:nvPr/>
        </p:nvSpPr>
        <p:spPr>
          <a:xfrm>
            <a:off x="2545072" y="3976199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5" name="Freeform: Shape 32">
            <a:extLst>
              <a:ext uri="{FF2B5EF4-FFF2-40B4-BE49-F238E27FC236}">
                <a16:creationId xmlns:a16="http://schemas.microsoft.com/office/drawing/2014/main" id="{062C8AFB-8ABF-E8D6-8636-61938F337AF3}"/>
              </a:ext>
            </a:extLst>
          </p:cNvPr>
          <p:cNvSpPr/>
          <p:nvPr/>
        </p:nvSpPr>
        <p:spPr>
          <a:xfrm>
            <a:off x="5773660" y="3911132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6" name="Freeform: Shape 33">
            <a:extLst>
              <a:ext uri="{FF2B5EF4-FFF2-40B4-BE49-F238E27FC236}">
                <a16:creationId xmlns:a16="http://schemas.microsoft.com/office/drawing/2014/main" id="{CC8CC91C-66FA-C564-B1D2-E2C327B54DC5}"/>
              </a:ext>
            </a:extLst>
          </p:cNvPr>
          <p:cNvSpPr/>
          <p:nvPr/>
        </p:nvSpPr>
        <p:spPr>
          <a:xfrm>
            <a:off x="5929821" y="4184414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7" name="Freeform: Shape 34">
            <a:extLst>
              <a:ext uri="{FF2B5EF4-FFF2-40B4-BE49-F238E27FC236}">
                <a16:creationId xmlns:a16="http://schemas.microsoft.com/office/drawing/2014/main" id="{2CFDB7C3-51A3-5793-EBBA-D2B511C49D3C}"/>
              </a:ext>
            </a:extLst>
          </p:cNvPr>
          <p:cNvSpPr/>
          <p:nvPr/>
        </p:nvSpPr>
        <p:spPr>
          <a:xfrm>
            <a:off x="6125023" y="3911132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8" name="Freeform: Shape 35">
            <a:extLst>
              <a:ext uri="{FF2B5EF4-FFF2-40B4-BE49-F238E27FC236}">
                <a16:creationId xmlns:a16="http://schemas.microsoft.com/office/drawing/2014/main" id="{282ACF83-17CD-168C-2482-16665D079D97}"/>
              </a:ext>
            </a:extLst>
          </p:cNvPr>
          <p:cNvSpPr/>
          <p:nvPr/>
        </p:nvSpPr>
        <p:spPr>
          <a:xfrm>
            <a:off x="6320224" y="4184414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9" name="Freeform: Shape 36">
            <a:extLst>
              <a:ext uri="{FF2B5EF4-FFF2-40B4-BE49-F238E27FC236}">
                <a16:creationId xmlns:a16="http://schemas.microsoft.com/office/drawing/2014/main" id="{B444011B-06EC-9020-555E-06981E7E4B71}"/>
              </a:ext>
            </a:extLst>
          </p:cNvPr>
          <p:cNvSpPr/>
          <p:nvPr/>
        </p:nvSpPr>
        <p:spPr>
          <a:xfrm>
            <a:off x="6515425" y="4405642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50" name="Freeform: Shape 29">
            <a:extLst>
              <a:ext uri="{FF2B5EF4-FFF2-40B4-BE49-F238E27FC236}">
                <a16:creationId xmlns:a16="http://schemas.microsoft.com/office/drawing/2014/main" id="{C3A7F7FA-5323-D55E-0EBC-28EAF54852DD}"/>
              </a:ext>
            </a:extLst>
          </p:cNvPr>
          <p:cNvSpPr/>
          <p:nvPr/>
        </p:nvSpPr>
        <p:spPr>
          <a:xfrm>
            <a:off x="9765652" y="3911132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51" name="Freeform: Shape 30">
            <a:extLst>
              <a:ext uri="{FF2B5EF4-FFF2-40B4-BE49-F238E27FC236}">
                <a16:creationId xmlns:a16="http://schemas.microsoft.com/office/drawing/2014/main" id="{FB01EB49-BE42-14E2-72AC-58341319CF25}"/>
              </a:ext>
            </a:extLst>
          </p:cNvPr>
          <p:cNvSpPr/>
          <p:nvPr/>
        </p:nvSpPr>
        <p:spPr>
          <a:xfrm>
            <a:off x="9894485" y="4132360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rgbClr val="C00000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9B0EA-C44A-4F58-B7D4-50C94185644B}"/>
              </a:ext>
            </a:extLst>
          </p:cNvPr>
          <p:cNvSpPr txBox="1"/>
          <p:nvPr/>
        </p:nvSpPr>
        <p:spPr>
          <a:xfrm>
            <a:off x="448095" y="5115762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C7DDB"/>
                </a:solidFill>
                <a:latin typeface="Ubuntu"/>
              </a:rPr>
              <a:t>Scatter charts are useful to observe relationships, or correlations, between two numeric variables.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664F35-73B0-2C22-14B9-2814CDA98ABD}"/>
              </a:ext>
            </a:extLst>
          </p:cNvPr>
          <p:cNvSpPr txBox="1"/>
          <p:nvPr/>
        </p:nvSpPr>
        <p:spPr>
          <a:xfrm>
            <a:off x="4435271" y="5115762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1C7DDB"/>
                </a:solidFill>
                <a:latin typeface="Ubuntu"/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B7FCCE-CAEC-5535-6D29-09BFE183C430}"/>
              </a:ext>
            </a:extLst>
          </p:cNvPr>
          <p:cNvSpPr txBox="1"/>
          <p:nvPr/>
        </p:nvSpPr>
        <p:spPr>
          <a:xfrm>
            <a:off x="8509115" y="5115762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1C7DDB"/>
                </a:solidFill>
                <a:latin typeface="Ubuntu"/>
              </a:rPr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9669" y="639525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B9E571F-09CB-7186-FC3D-4450F3C71CD1}"/>
              </a:ext>
            </a:extLst>
          </p:cNvPr>
          <p:cNvSpPr txBox="1">
            <a:spLocks/>
          </p:cNvSpPr>
          <p:nvPr/>
        </p:nvSpPr>
        <p:spPr>
          <a:xfrm>
            <a:off x="770012" y="1447800"/>
            <a:ext cx="10515600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rgbClr val="1C7DDB"/>
                </a:solidFill>
              </a:rPr>
              <a:t>To gather some information about the dataset, some SQL queries were performed. </a:t>
            </a:r>
          </a:p>
          <a:p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/>
              <a:t>The SQL queries performed on the data set were used to: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Display the names of the unique launch sites in the space mission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Display 5 records where launch sites begin with the string ‘CCA’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Display the total payload mass carried by boosters launched by NASA (CRS)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Display the average payload mass carried by booster version F9 v1.1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List the date when the first successful landing outcome on a ground pad was achieved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List the total number of successful and failed mission outcomes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List the names of the booster versions which have carried the maximum payload mass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Rank the count of landing outcomes (such as Failure (drone ship) or Success (ground pad)) between the date 2010-06-04 and 2017-03-20, in descending order</a:t>
            </a:r>
          </a:p>
          <a:p>
            <a:endParaRPr lang="en-US" sz="1800" dirty="0"/>
          </a:p>
        </p:txBody>
      </p:sp>
      <p:sp>
        <p:nvSpPr>
          <p:cNvPr id="31" name="TextBox 30">
            <a:hlinkClick r:id="rId3"/>
            <a:extLst>
              <a:ext uri="{FF2B5EF4-FFF2-40B4-BE49-F238E27FC236}">
                <a16:creationId xmlns:a16="http://schemas.microsoft.com/office/drawing/2014/main" id="{CD68D7BD-0D9B-2A2B-4157-496E5E763845}"/>
              </a:ext>
            </a:extLst>
          </p:cNvPr>
          <p:cNvSpPr txBox="1"/>
          <p:nvPr/>
        </p:nvSpPr>
        <p:spPr>
          <a:xfrm>
            <a:off x="770011" y="6468075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1C7DDB"/>
                </a:solidFill>
                <a:latin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en-GB" sz="1000" dirty="0">
                <a:solidFill>
                  <a:srgbClr val="1C7DDB"/>
                </a:solidFill>
                <a:latin typeface="Ubunt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GB" sz="1000" dirty="0">
              <a:solidFill>
                <a:srgbClr val="1C7DDB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8788" y="639421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839CBD1-404F-722F-26B7-97530E75B675}"/>
              </a:ext>
            </a:extLst>
          </p:cNvPr>
          <p:cNvSpPr txBox="1">
            <a:spLocks/>
          </p:cNvSpPr>
          <p:nvPr/>
        </p:nvSpPr>
        <p:spPr>
          <a:xfrm>
            <a:off x="770012" y="1475798"/>
            <a:ext cx="10651976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Mark all launch sites on a map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400" dirty="0"/>
              <a:t>Initialise the map using a Folium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400" dirty="0"/>
              <a:t> object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400" dirty="0"/>
              <a:t>Add a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400" dirty="0"/>
              <a:t> and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400" dirty="0"/>
              <a:t> for each launch site on the launch map</a:t>
            </a:r>
          </a:p>
          <a:p>
            <a:pPr lvl="2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sz="1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Mark the success/failed launches for each site on a map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400" dirty="0"/>
              <a:t>As many launches have the same coordinates, it makes sense to cluster them together. 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400" dirty="0"/>
              <a:t>Before clustering them, assign a marker colour of successful (class = 1) as green, and failed (class = 0) as red.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400" dirty="0"/>
              <a:t>To put the launches into clusters, for each launch, add a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400" dirty="0"/>
              <a:t> to the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 object.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400" dirty="0"/>
              <a:t>Create an icon as a text label, assigning the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/>
              <a:t>as the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400" dirty="0"/>
              <a:t> determined previously.</a:t>
            </a:r>
          </a:p>
          <a:p>
            <a:pPr lvl="2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sz="1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Calculate the distances between a launch site to its proximities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400" dirty="0"/>
              <a:t>To explore the proximities of launch sites, calculations of distances between points can be made using the </a:t>
            </a:r>
            <a:r>
              <a:rPr lang="en-GB" sz="14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400" dirty="0"/>
              <a:t> and </a:t>
            </a:r>
            <a:r>
              <a:rPr lang="en-GB" sz="14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400" dirty="0"/>
              <a:t> values.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400" dirty="0"/>
              <a:t>After marking a point using the </a:t>
            </a:r>
            <a:r>
              <a:rPr lang="en-GB" sz="14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400" dirty="0"/>
              <a:t> and </a:t>
            </a:r>
            <a:r>
              <a:rPr lang="en-GB" sz="14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400" dirty="0"/>
              <a:t> values, create a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400" dirty="0"/>
              <a:t> object to show the distance.</a:t>
            </a:r>
          </a:p>
          <a:p>
            <a:pPr marL="647700" lvl="2" indent="-285750">
              <a:lnSpc>
                <a:spcPct val="100000"/>
              </a:lnSpc>
            </a:pPr>
            <a:r>
              <a:rPr lang="en-GB" sz="1400" dirty="0"/>
              <a:t>To display the distance line between two points, draw a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400" dirty="0"/>
              <a:t> and add this to the map.</a:t>
            </a:r>
          </a:p>
          <a:p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3181807F-96BE-E7C8-87D3-549E53F033FA}"/>
              </a:ext>
            </a:extLst>
          </p:cNvPr>
          <p:cNvSpPr txBox="1"/>
          <p:nvPr/>
        </p:nvSpPr>
        <p:spPr>
          <a:xfrm>
            <a:off x="770011" y="6468075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1C7DDB"/>
                </a:solidFill>
                <a:latin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en-GB" sz="1000" dirty="0">
                <a:solidFill>
                  <a:srgbClr val="1C7DDB"/>
                </a:solidFill>
                <a:latin typeface="Ubunt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GB" sz="1000" dirty="0">
              <a:solidFill>
                <a:srgbClr val="1C7DDB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F8A20D-C3BD-CD9D-766D-6F956CA320DA}"/>
              </a:ext>
            </a:extLst>
          </p:cNvPr>
          <p:cNvSpPr txBox="1">
            <a:spLocks/>
          </p:cNvSpPr>
          <p:nvPr/>
        </p:nvSpPr>
        <p:spPr>
          <a:xfrm>
            <a:off x="770011" y="1447801"/>
            <a:ext cx="11040989" cy="2923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accent2"/>
                </a:solidFill>
              </a:rPr>
              <a:t>The following plots were added to a </a:t>
            </a:r>
            <a:r>
              <a:rPr lang="en-GB" sz="1600" dirty="0" err="1">
                <a:solidFill>
                  <a:schemeClr val="accent2"/>
                </a:solidFill>
              </a:rPr>
              <a:t>Plotly</a:t>
            </a:r>
            <a:r>
              <a:rPr lang="en-GB" sz="1600" dirty="0">
                <a:solidFill>
                  <a:schemeClr val="accent2"/>
                </a:solidFill>
              </a:rPr>
              <a:t> Dash dashboard to have an interactive visualisation of the data: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Pie chart (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px.pie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) showing the total successful launches per site </a:t>
            </a:r>
          </a:p>
          <a:p>
            <a:pPr marL="520700" lvl="1" indent="-342900"/>
            <a:r>
              <a:rPr lang="en-GB" sz="1400" dirty="0"/>
              <a:t>This makes it clear to see which sites are most successful</a:t>
            </a:r>
          </a:p>
          <a:p>
            <a:pPr marL="520700" lvl="1" indent="-342900"/>
            <a:r>
              <a:rPr lang="en-GB" sz="1400" dirty="0"/>
              <a:t>The chart could also be filtered (using a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dcc.Dropdown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 object) to see the success/failure ratio for an individual site</a:t>
            </a:r>
          </a:p>
          <a:p>
            <a:pPr marL="520700" lvl="1" indent="-342900"/>
            <a:endParaRPr lang="en-GB" sz="1400" dirty="0"/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Scatter graph (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px.scatter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) to show the correlation between outcome (success or not) and payload mass (kg)</a:t>
            </a:r>
          </a:p>
          <a:p>
            <a:pPr marL="520700" lvl="1" indent="-342900"/>
            <a:r>
              <a:rPr lang="en-GB" sz="1400" dirty="0"/>
              <a:t>This could be filtered (using a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RangeSlider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>
                <a:solidFill>
                  <a:schemeClr val="accent2"/>
                </a:solidFill>
              </a:rPr>
              <a:t> </a:t>
            </a:r>
            <a:r>
              <a:rPr lang="en-GB" sz="1400" dirty="0"/>
              <a:t>object) by ranges of payload masses</a:t>
            </a:r>
          </a:p>
          <a:p>
            <a:pPr marL="520700" lvl="1" indent="-342900"/>
            <a:r>
              <a:rPr lang="en-GB" sz="1400" dirty="0"/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DA8CA9D-00A4-8E6F-3A78-9E181EB91FD9}"/>
              </a:ext>
            </a:extLst>
          </p:cNvPr>
          <p:cNvSpPr txBox="1"/>
          <p:nvPr/>
        </p:nvSpPr>
        <p:spPr>
          <a:xfrm>
            <a:off x="770011" y="6099434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1C7DDB"/>
                </a:solidFill>
                <a:latin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en-GB" sz="1000" dirty="0">
                <a:solidFill>
                  <a:srgbClr val="1C7DDB"/>
                </a:solidFill>
                <a:latin typeface="Ubunt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GB" sz="1000" dirty="0">
              <a:solidFill>
                <a:srgbClr val="1C7DDB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1698" y="623731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C1D6875-D593-51F3-51E3-0EBA11AB629A}"/>
              </a:ext>
            </a:extLst>
          </p:cNvPr>
          <p:cNvSpPr txBox="1">
            <a:spLocks/>
          </p:cNvSpPr>
          <p:nvPr/>
        </p:nvSpPr>
        <p:spPr>
          <a:xfrm>
            <a:off x="770011" y="1447801"/>
            <a:ext cx="11040989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1C7DDB"/>
                </a:solidFill>
              </a:rPr>
              <a:t>The following steps were taking to develop, evaluate, and find the best performing classification model:</a:t>
            </a:r>
            <a:endParaRPr lang="en-US" dirty="0">
              <a:solidFill>
                <a:srgbClr val="1C7DDB"/>
              </a:solidFill>
            </a:endParaRP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C1E93129-4169-26AF-EBAC-DD006C5D4947}"/>
              </a:ext>
            </a:extLst>
          </p:cNvPr>
          <p:cNvSpPr txBox="1"/>
          <p:nvPr/>
        </p:nvSpPr>
        <p:spPr>
          <a:xfrm>
            <a:off x="734028" y="6319350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1C7DD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1000" dirty="0">
              <a:solidFill>
                <a:srgbClr val="1C7DDB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37F9691-566E-CEDC-89FD-459965D6A225}"/>
              </a:ext>
            </a:extLst>
          </p:cNvPr>
          <p:cNvSpPr txBox="1">
            <a:spLocks/>
          </p:cNvSpPr>
          <p:nvPr/>
        </p:nvSpPr>
        <p:spPr>
          <a:xfrm>
            <a:off x="395966" y="1794440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1C7DDB"/>
                </a:solidFill>
              </a:rPr>
              <a:t>Model Development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84EAD1-7E2E-601F-4037-178AE9E13E04}"/>
              </a:ext>
            </a:extLst>
          </p:cNvPr>
          <p:cNvSpPr txBox="1">
            <a:spLocks/>
          </p:cNvSpPr>
          <p:nvPr/>
        </p:nvSpPr>
        <p:spPr>
          <a:xfrm>
            <a:off x="395965" y="2542467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C7DDB"/>
                </a:solidFill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C7DDB"/>
                </a:solidFill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C7DDB"/>
                </a:solidFill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C7DDB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rgbClr val="1C7DDB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C7DDB"/>
                </a:solidFill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C7DDB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C7DDB"/>
                </a:solidFill>
              </a:rPr>
              <a:t>Create a </a:t>
            </a:r>
            <a:r>
              <a:rPr lang="en-GB" sz="1200" dirty="0">
                <a:solidFill>
                  <a:srgbClr val="1C7DDB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rgbClr val="1C7DDB"/>
                </a:solidFill>
              </a:rPr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C7DDB"/>
                </a:solidFill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C7DDB"/>
                </a:solidFill>
              </a:rPr>
              <a:t>Use the training data set to train the model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505ECD4-2295-9908-68B4-0D326FE0703C}"/>
              </a:ext>
            </a:extLst>
          </p:cNvPr>
          <p:cNvSpPr txBox="1">
            <a:spLocks/>
          </p:cNvSpPr>
          <p:nvPr/>
        </p:nvSpPr>
        <p:spPr>
          <a:xfrm>
            <a:off x="4362199" y="1830280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1C7DDB"/>
                </a:solidFill>
              </a:rPr>
              <a:t>Model Evaluation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4C80B36-3733-E700-90C5-94838C018A0D}"/>
              </a:ext>
            </a:extLst>
          </p:cNvPr>
          <p:cNvSpPr txBox="1">
            <a:spLocks/>
          </p:cNvSpPr>
          <p:nvPr/>
        </p:nvSpPr>
        <p:spPr>
          <a:xfrm>
            <a:off x="4362200" y="2505592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C7DDB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C7DDB"/>
                </a:solidFill>
              </a:rPr>
              <a:t>Using the output GridSearchCV object:</a:t>
            </a:r>
          </a:p>
          <a:p>
            <a:pPr marL="647700" lvl="2" indent="-285750"/>
            <a:r>
              <a:rPr lang="en-GB" sz="800" dirty="0">
                <a:solidFill>
                  <a:srgbClr val="1C7DDB"/>
                </a:solidFill>
              </a:rPr>
              <a:t>Check the tuned hyperparameters (</a:t>
            </a:r>
            <a:r>
              <a:rPr lang="en-GB" sz="800" dirty="0" err="1">
                <a:solidFill>
                  <a:srgbClr val="1C7DDB"/>
                </a:solidFill>
                <a:latin typeface="Consolas" panose="020B0609020204030204" pitchFamily="49" charset="0"/>
              </a:rPr>
              <a:t>best_params</a:t>
            </a:r>
            <a:r>
              <a:rPr lang="en-GB" sz="800" dirty="0">
                <a:solidFill>
                  <a:srgbClr val="1C7DDB"/>
                </a:solidFill>
              </a:rPr>
              <a:t>_)</a:t>
            </a:r>
          </a:p>
          <a:p>
            <a:pPr marL="647700" lvl="2" indent="-285750"/>
            <a:r>
              <a:rPr lang="en-GB" sz="1000" dirty="0">
                <a:solidFill>
                  <a:srgbClr val="1C7DDB"/>
                </a:solidFill>
              </a:rPr>
              <a:t>Check the accuracy (</a:t>
            </a:r>
            <a:r>
              <a:rPr lang="en-GB" sz="1000" dirty="0">
                <a:solidFill>
                  <a:srgbClr val="1C7DDB"/>
                </a:solidFill>
                <a:latin typeface="Consolas" panose="020B0609020204030204" pitchFamily="49" charset="0"/>
              </a:rPr>
              <a:t>score </a:t>
            </a:r>
            <a:r>
              <a:rPr lang="en-GB" sz="1000" dirty="0">
                <a:solidFill>
                  <a:srgbClr val="1C7DDB"/>
                </a:solidFill>
              </a:rPr>
              <a:t>and</a:t>
            </a:r>
            <a:r>
              <a:rPr lang="en-GB" sz="1000" dirty="0">
                <a:solidFill>
                  <a:srgbClr val="1C7DDB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1C7DDB"/>
                </a:solidFill>
                <a:latin typeface="Consolas" panose="020B0609020204030204" pitchFamily="49" charset="0"/>
              </a:rPr>
              <a:t>best_score</a:t>
            </a:r>
            <a:r>
              <a:rPr lang="en-GB" sz="1000" dirty="0">
                <a:solidFill>
                  <a:srgbClr val="1C7DDB"/>
                </a:solidFill>
                <a:latin typeface="Consolas" panose="020B0609020204030204" pitchFamily="49" charset="0"/>
              </a:rPr>
              <a:t>_</a:t>
            </a:r>
            <a:r>
              <a:rPr lang="en-GB" sz="1000" dirty="0">
                <a:solidFill>
                  <a:srgbClr val="1C7DDB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C7DDB"/>
                </a:solidFill>
              </a:rPr>
              <a:t>Plot and examine the Confusion Matrix</a:t>
            </a:r>
          </a:p>
          <a:p>
            <a:endParaRPr lang="en-GB" sz="1400" dirty="0">
              <a:solidFill>
                <a:srgbClr val="1C7DDB"/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4D8AE2A-52B0-65DB-B33F-723CFCC45CAF}"/>
              </a:ext>
            </a:extLst>
          </p:cNvPr>
          <p:cNvSpPr txBox="1">
            <a:spLocks/>
          </p:cNvSpPr>
          <p:nvPr/>
        </p:nvSpPr>
        <p:spPr>
          <a:xfrm>
            <a:off x="8321908" y="1783553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1C7DDB"/>
                </a:solidFill>
              </a:rPr>
              <a:t>Finding the Best Classification Model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47FEBB1-91D8-9FFA-1159-26947B4A6D7F}"/>
              </a:ext>
            </a:extLst>
          </p:cNvPr>
          <p:cNvSpPr txBox="1">
            <a:spLocks/>
          </p:cNvSpPr>
          <p:nvPr/>
        </p:nvSpPr>
        <p:spPr>
          <a:xfrm>
            <a:off x="8321908" y="2508777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C7DDB"/>
                </a:solidFill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C7DDB"/>
                </a:solidFill>
              </a:rPr>
              <a:t>The model with the highest accuracy score is determined as the best performing model</a:t>
            </a:r>
            <a:endParaRPr lang="en-GB" sz="1800" dirty="0">
              <a:solidFill>
                <a:srgbClr val="1C7DDB"/>
              </a:solidFill>
            </a:endParaRPr>
          </a:p>
        </p:txBody>
      </p:sp>
      <p:sp>
        <p:nvSpPr>
          <p:cNvPr id="13" name="Arrow: Right 14">
            <a:extLst>
              <a:ext uri="{FF2B5EF4-FFF2-40B4-BE49-F238E27FC236}">
                <a16:creationId xmlns:a16="http://schemas.microsoft.com/office/drawing/2014/main" id="{EA2D87D1-D8CA-8F8B-0534-67035C83C81C}"/>
              </a:ext>
            </a:extLst>
          </p:cNvPr>
          <p:cNvSpPr/>
          <p:nvPr/>
        </p:nvSpPr>
        <p:spPr>
          <a:xfrm>
            <a:off x="3672378" y="313810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rgbClr val="1C7DDB"/>
              </a:solidFill>
            </a:endParaRPr>
          </a:p>
        </p:txBody>
      </p:sp>
      <p:sp>
        <p:nvSpPr>
          <p:cNvPr id="14" name="Arrow: Right 15">
            <a:extLst>
              <a:ext uri="{FF2B5EF4-FFF2-40B4-BE49-F238E27FC236}">
                <a16:creationId xmlns:a16="http://schemas.microsoft.com/office/drawing/2014/main" id="{3808269D-F211-2B0D-2514-D29F5172619E}"/>
              </a:ext>
            </a:extLst>
          </p:cNvPr>
          <p:cNvSpPr/>
          <p:nvPr/>
        </p:nvSpPr>
        <p:spPr>
          <a:xfrm>
            <a:off x="7647678" y="313810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5942BDF-49EB-4B1A-4255-AAA2B36899D8}"/>
              </a:ext>
            </a:extLst>
          </p:cNvPr>
          <p:cNvSpPr txBox="1">
            <a:spLocks/>
          </p:cNvSpPr>
          <p:nvPr/>
        </p:nvSpPr>
        <p:spPr>
          <a:xfrm>
            <a:off x="764853" y="1447800"/>
            <a:ext cx="5331147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scatter plot of Launch Site vs. Flight Number shows that: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As the number of flights increases, the rate of success at a launch site increases.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Most of the early flights (flight numbers &lt; 30) were launched from CCAFS SLC 40, and were generally unsuccessful.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flights from VAFB SLC 4E also show this trend, that earlier flights were less successful.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No early flights were launched from KSC LC 39A, so the launches from this site are more successful.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Above a flight number of around 30, there are significantly more successful landings (Class = 1).</a:t>
            </a:r>
          </a:p>
          <a:p>
            <a:pPr marL="285750" indent="-285750"/>
            <a:endParaRPr lang="en-GB" sz="1600" dirty="0"/>
          </a:p>
          <a:p>
            <a:endParaRPr lang="en-GB" sz="1600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10ED53E-3747-5E86-6FC0-158C430D8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A4D687-5186-AFE3-24A3-A7282509CD35}"/>
              </a:ext>
            </a:extLst>
          </p:cNvPr>
          <p:cNvSpPr txBox="1">
            <a:spLocks/>
          </p:cNvSpPr>
          <p:nvPr/>
        </p:nvSpPr>
        <p:spPr>
          <a:xfrm>
            <a:off x="764853" y="1447800"/>
            <a:ext cx="5331147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scatter plot of Launch Site vs. Flight Number shows that: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As the number of flights increases, the rate of success at a launch site increases.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Most of the early flights (flight numbers &lt; 30) were launched from CCAFS SLC 40, and were generally unsuccessful.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flights from VAFB SLC 4E also show this trend, that earlier flights were less successful.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No early flights were launched from KSC LC 39A, so the launches from this site are more successful.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Above a flight number of around 30, there are significantly more successful landings (Class = 1).</a:t>
            </a:r>
          </a:p>
          <a:p>
            <a:pPr marL="285750" indent="-285750"/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EFCC1-1DE7-E64F-2652-B44C67CD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12" y="2054518"/>
            <a:ext cx="5658879" cy="373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717F614-B7FB-BFB1-DC7A-273A4F536308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4317877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bar chart of Success Rate vs. Orbit Type shows that the following orbits have the highest (100%) success rate: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ES-L1 (Earth-Sun First </a:t>
            </a:r>
            <a:r>
              <a:rPr lang="en-GB" sz="1600" dirty="0" err="1">
                <a:solidFill>
                  <a:srgbClr val="1C7DDB"/>
                </a:solidFill>
              </a:rPr>
              <a:t>Lagrangian</a:t>
            </a:r>
            <a:r>
              <a:rPr lang="en-GB" sz="1600" dirty="0">
                <a:solidFill>
                  <a:srgbClr val="1C7DDB"/>
                </a:solidFill>
              </a:rPr>
              <a:t> Point)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GEO (Geostationary Orbit)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HEO (High Earth Orbit)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SSO (Sun-synchronous Orbit)</a:t>
            </a: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orbit with the lowest (0%) success rate is: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SO (Heliocentric Orbit)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2350F-A1CA-0A24-B66D-EC6A65D0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870" y="1447799"/>
            <a:ext cx="6487268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B3C6CEF-EC6E-FCB8-4C2D-E89FAFD4FEAE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4245870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This scatter plot of Orbit Type vs. Flight number shows a few useful things that the previous plots did not, such as: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100% success rate of GEO, HEO, and ES-L1 orbits can be explained by only having 1 flight into the respective orbits.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100% success rate in SSO is more impressive, with 5 successful flights.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There is little relationship between Flight Number and Success Rate for GTO.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BE91B34-342C-922F-7ECA-BA68419F8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68588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 Summary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40413A4-4E1D-875E-5CD3-6BCABA190F0D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4461893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This scatter plot of Orbit Type vs. Payload Mass shows that: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following orbit types have more success with heavy payloads:</a:t>
            </a:r>
          </a:p>
          <a:p>
            <a:pPr marL="177800" lvl="1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PO (although the number of data points is small)</a:t>
            </a:r>
          </a:p>
          <a:p>
            <a:pPr marL="177800" lvl="1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ISS</a:t>
            </a:r>
          </a:p>
          <a:p>
            <a:pPr marL="177800" lvl="1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LEO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For GTO, the relationship between payload mass and success rate is unclear.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VLEO (Very Low Earth Orbit) launches are associated with heavier payloads, which makes intuitive sense.</a:t>
            </a: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10962CE-9473-F891-1157-62EBCC9A8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46BD5E-4ECD-E59F-D090-75F5331282A3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4893941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The line chart of yearly average success rate shows that: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Between 2010 and 2013, all landings were unsuccessful (as the success rate is 0).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After 2013, the success rate generally increased, despite small dips in 2018 and 2020.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1C7DDB"/>
                </a:solidFill>
              </a:rPr>
              <a:t>After 2016, there was always a greater than 50% chance of success.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82AF8E49-B7B7-EDF4-8331-8454D8E3E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A4C71C-2537-C285-0CD0-1AE1804E5B87}"/>
              </a:ext>
            </a:extLst>
          </p:cNvPr>
          <p:cNvSpPr txBox="1">
            <a:spLocks/>
          </p:cNvSpPr>
          <p:nvPr/>
        </p:nvSpPr>
        <p:spPr>
          <a:xfrm>
            <a:off x="770010" y="1447801"/>
            <a:ext cx="11017177" cy="4871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1C7DDB"/>
                </a:solidFill>
              </a:rPr>
              <a:t>Find the names of the unique launch sites.</a:t>
            </a: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r>
              <a:rPr lang="en-GB" sz="1600" dirty="0">
                <a:solidFill>
                  <a:srgbClr val="1C7DDB"/>
                </a:solidFill>
              </a:rPr>
              <a:t>The word </a:t>
            </a:r>
            <a:r>
              <a:rPr lang="en-GB" sz="1600" dirty="0">
                <a:solidFill>
                  <a:srgbClr val="1C7DDB"/>
                </a:solidFill>
                <a:latin typeface="Consolas" panose="020B0609020204030204" pitchFamily="49" charset="0"/>
              </a:rPr>
              <a:t>UNIQUE</a:t>
            </a:r>
            <a:r>
              <a:rPr lang="en-GB" sz="1600" dirty="0">
                <a:solidFill>
                  <a:srgbClr val="1C7DDB"/>
                </a:solidFill>
              </a:rPr>
              <a:t> returns only unique values from the </a:t>
            </a:r>
            <a:r>
              <a:rPr lang="en-GB" sz="1600" dirty="0">
                <a:solidFill>
                  <a:srgbClr val="1C7DDB"/>
                </a:solidFill>
                <a:latin typeface="Consolas" panose="020B0609020204030204" pitchFamily="49" charset="0"/>
              </a:rPr>
              <a:t>LAUNCH_SITE</a:t>
            </a:r>
            <a:r>
              <a:rPr lang="en-GB" sz="1600" dirty="0">
                <a:solidFill>
                  <a:srgbClr val="1C7DDB"/>
                </a:solidFill>
              </a:rPr>
              <a:t> column of the </a:t>
            </a:r>
            <a:r>
              <a:rPr lang="en-GB" sz="1600" dirty="0">
                <a:solidFill>
                  <a:srgbClr val="1C7DDB"/>
                </a:solidFill>
                <a:latin typeface="Consolas" panose="020B0609020204030204" pitchFamily="49" charset="0"/>
              </a:rPr>
              <a:t>SPACEXTBL</a:t>
            </a:r>
            <a:r>
              <a:rPr lang="en-GB" sz="1600" dirty="0">
                <a:solidFill>
                  <a:srgbClr val="1C7DDB"/>
                </a:solidFill>
              </a:rPr>
              <a:t> table.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00FC8E-AD7C-8720-B0A4-40566B0BB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1" y="2680966"/>
            <a:ext cx="6740124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75A6A-B435-8A7F-1605-8477E7CAB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180" y="2290998"/>
            <a:ext cx="1946771" cy="2276003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" name="Arrow: Right 10">
            <a:extLst>
              <a:ext uri="{FF2B5EF4-FFF2-40B4-BE49-F238E27FC236}">
                <a16:creationId xmlns:a16="http://schemas.microsoft.com/office/drawing/2014/main" id="{577984BC-BADA-EC98-1D28-254C5C732F58}"/>
              </a:ext>
            </a:extLst>
          </p:cNvPr>
          <p:cNvSpPr/>
          <p:nvPr/>
        </p:nvSpPr>
        <p:spPr>
          <a:xfrm>
            <a:off x="7494401" y="3186683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EF1151D-3649-3FD5-940C-F9547D0E0D2D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1104098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1C7DDB"/>
                </a:solidFill>
              </a:rPr>
              <a:t>Find 5 records where launch sites begin with ‘CCA’.</a:t>
            </a: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endParaRPr lang="en-GB" sz="1600" dirty="0">
              <a:solidFill>
                <a:srgbClr val="1C7DDB"/>
              </a:solidFill>
            </a:endParaRPr>
          </a:p>
          <a:p>
            <a:r>
              <a:rPr lang="en-GB" sz="1600" dirty="0">
                <a:solidFill>
                  <a:srgbClr val="1C7DDB"/>
                </a:solidFill>
                <a:latin typeface="Consolas" panose="020B0609020204030204" pitchFamily="49" charset="0"/>
              </a:rPr>
              <a:t>LIMIT 5</a:t>
            </a:r>
            <a:r>
              <a:rPr lang="en-GB" sz="1600" dirty="0">
                <a:solidFill>
                  <a:srgbClr val="1C7DDB"/>
                </a:solidFill>
              </a:rPr>
              <a:t> fetches only 5 records, and the </a:t>
            </a:r>
            <a:r>
              <a:rPr lang="en-GB" sz="1600" dirty="0">
                <a:solidFill>
                  <a:srgbClr val="1C7DDB"/>
                </a:solidFill>
                <a:latin typeface="Consolas" panose="020B0609020204030204" pitchFamily="49" charset="0"/>
              </a:rPr>
              <a:t>LIKE</a:t>
            </a:r>
            <a:r>
              <a:rPr lang="en-GB" sz="1600" dirty="0">
                <a:solidFill>
                  <a:srgbClr val="1C7DDB"/>
                </a:solidFill>
              </a:rPr>
              <a:t> keyword is used with the wild card </a:t>
            </a:r>
            <a:r>
              <a:rPr lang="en-GB" sz="1600" dirty="0">
                <a:solidFill>
                  <a:srgbClr val="1C7DDB"/>
                </a:solidFill>
                <a:latin typeface="Consolas" panose="020B0609020204030204" pitchFamily="49" charset="0"/>
              </a:rPr>
              <a:t>‘CCA%’</a:t>
            </a:r>
            <a:r>
              <a:rPr lang="en-GB" sz="1600" dirty="0">
                <a:solidFill>
                  <a:srgbClr val="1C7DDB"/>
                </a:solidFill>
              </a:rPr>
              <a:t> to retrieve string values beginning with ‘CCA’. </a:t>
            </a:r>
          </a:p>
          <a:p>
            <a:endParaRPr lang="en-GB" sz="1600" dirty="0">
              <a:solidFill>
                <a:srgbClr val="1C7DDB"/>
              </a:solidFill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47E5F3-095A-4BAF-11C7-2F75515EC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80ADE3-8B7B-4CCD-35B1-4FEAA635A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10">
            <a:extLst>
              <a:ext uri="{FF2B5EF4-FFF2-40B4-BE49-F238E27FC236}">
                <a16:creationId xmlns:a16="http://schemas.microsoft.com/office/drawing/2014/main" id="{C18943ED-C21F-6268-C392-B7DCD4EC6ECA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B497032-5F6E-72B3-8967-9A116935C8BA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1104098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1C7DDB"/>
                </a:solidFill>
              </a:rPr>
              <a:t>Calculate the total payload carried by boosters from NASA.</a:t>
            </a: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400" dirty="0">
              <a:solidFill>
                <a:srgbClr val="1C7DDB"/>
              </a:solidFill>
            </a:endParaRPr>
          </a:p>
          <a:p>
            <a:r>
              <a:rPr lang="en-GB" sz="1400" dirty="0">
                <a:solidFill>
                  <a:srgbClr val="1C7DDB"/>
                </a:solidFill>
              </a:rPr>
              <a:t>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SUM</a:t>
            </a:r>
            <a:r>
              <a:rPr lang="en-GB" sz="1400" dirty="0">
                <a:solidFill>
                  <a:srgbClr val="1C7DDB"/>
                </a:solidFill>
              </a:rPr>
              <a:t> keyword is used to calculate the total of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LAUNCH</a:t>
            </a:r>
            <a:r>
              <a:rPr lang="en-GB" sz="1400" dirty="0">
                <a:solidFill>
                  <a:srgbClr val="1C7DDB"/>
                </a:solidFill>
              </a:rPr>
              <a:t> column, and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SUM</a:t>
            </a:r>
            <a:r>
              <a:rPr lang="en-GB" sz="1400" dirty="0">
                <a:solidFill>
                  <a:srgbClr val="1C7DDB"/>
                </a:solidFill>
              </a:rPr>
              <a:t> keyword (and the associated condition) filters the results to only boosters from NASA (CRS).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E7CC87B-9125-7684-54F3-07FD47A1E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A1B4E-02FF-1C2B-BAF7-9E21CB56C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12">
            <a:extLst>
              <a:ext uri="{FF2B5EF4-FFF2-40B4-BE49-F238E27FC236}">
                <a16:creationId xmlns:a16="http://schemas.microsoft.com/office/drawing/2014/main" id="{2376A1F2-44CD-B21B-6F8D-778B63AA73A0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9260A01-AAF4-CB2D-8173-0653DFEBCEEA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1104098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1C7DDB"/>
                </a:solidFill>
              </a:rPr>
              <a:t>Calculate the average payload mass carried by booster version F9 v1.1.</a:t>
            </a: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r>
              <a:rPr lang="en-GB" sz="1400" dirty="0">
                <a:solidFill>
                  <a:srgbClr val="1C7DDB"/>
                </a:solidFill>
              </a:rPr>
              <a:t>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AVG</a:t>
            </a:r>
            <a:r>
              <a:rPr lang="en-GB" sz="1400" dirty="0">
                <a:solidFill>
                  <a:srgbClr val="1C7DDB"/>
                </a:solidFill>
              </a:rPr>
              <a:t> keyword is used to calculate the average of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PAYLOAD_MASS__KG_</a:t>
            </a:r>
            <a:r>
              <a:rPr lang="en-GB" sz="1400" dirty="0">
                <a:solidFill>
                  <a:srgbClr val="1C7DDB"/>
                </a:solidFill>
                <a:latin typeface="+mj-lt"/>
              </a:rPr>
              <a:t> </a:t>
            </a:r>
            <a:r>
              <a:rPr lang="en-GB" sz="1400" dirty="0">
                <a:solidFill>
                  <a:srgbClr val="1C7DDB"/>
                </a:solidFill>
              </a:rPr>
              <a:t>column, and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WHERE</a:t>
            </a:r>
            <a:r>
              <a:rPr lang="en-GB" sz="1400" dirty="0">
                <a:solidFill>
                  <a:srgbClr val="1C7DDB"/>
                </a:solidFill>
              </a:rPr>
              <a:t> keyword (and the associated condition) filters the results to only the F9 v1.1 booster version.</a:t>
            </a:r>
          </a:p>
          <a:p>
            <a:endParaRPr lang="en-GB" sz="1400" dirty="0">
              <a:solidFill>
                <a:srgbClr val="1C7DD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CFB9E-5E31-0E59-F4DE-68C3C12A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CD4B2B-2E88-487E-E7DA-BB497ACBC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Arrow: Right 11">
            <a:extLst>
              <a:ext uri="{FF2B5EF4-FFF2-40B4-BE49-F238E27FC236}">
                <a16:creationId xmlns:a16="http://schemas.microsoft.com/office/drawing/2014/main" id="{6497960F-7BFB-5BC0-B551-08913296DDCC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2559D67-95BF-5E4A-FDD4-C92BD103EB21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1104098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1C7DDB"/>
                </a:solidFill>
              </a:rPr>
              <a:t>Find the dates of the first successful landing outcome on ground pad.</a:t>
            </a: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r>
              <a:rPr lang="en-GB" sz="1400" dirty="0">
                <a:solidFill>
                  <a:srgbClr val="1C7DDB"/>
                </a:solidFill>
              </a:rPr>
              <a:t>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MIN</a:t>
            </a:r>
            <a:r>
              <a:rPr lang="en-GB" sz="1400" dirty="0">
                <a:solidFill>
                  <a:srgbClr val="1C7DDB"/>
                </a:solidFill>
              </a:rPr>
              <a:t> keyword is used to calculate the minimum of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DATE</a:t>
            </a:r>
            <a:r>
              <a:rPr lang="en-GB" sz="1400" dirty="0">
                <a:solidFill>
                  <a:srgbClr val="1C7DDB"/>
                </a:solidFill>
              </a:rPr>
              <a:t> column, i.e. the first date, and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WHERE</a:t>
            </a:r>
            <a:r>
              <a:rPr lang="en-GB" sz="1400" dirty="0">
                <a:solidFill>
                  <a:srgbClr val="1C7DDB"/>
                </a:solidFill>
              </a:rPr>
              <a:t> keyword (and the associated condition) filters the results to only the successful ground pad landings.</a:t>
            </a:r>
          </a:p>
          <a:p>
            <a:endParaRPr lang="en-GB" sz="1400" dirty="0">
              <a:solidFill>
                <a:srgbClr val="1C7DDB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7003A0-A551-FB28-5897-9CDD392F2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08E94-560E-21F5-643C-EBA17DAC7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12">
            <a:extLst>
              <a:ext uri="{FF2B5EF4-FFF2-40B4-BE49-F238E27FC236}">
                <a16:creationId xmlns:a16="http://schemas.microsoft.com/office/drawing/2014/main" id="{8196553D-FE75-719E-D63B-90A82B065A94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5E826-FDF6-8AAE-F8B4-CE03A91BE30B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1104098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1C7DDB"/>
                </a:solidFill>
              </a:rPr>
              <a:t>List the names of boosters which have successfully landed on drone ship and had payload mass greater than 4000 but less than 6000.</a:t>
            </a: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r>
              <a:rPr lang="en-GB" sz="1400" dirty="0">
                <a:solidFill>
                  <a:srgbClr val="1C7DDB"/>
                </a:solidFill>
              </a:rPr>
              <a:t>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WHERE</a:t>
            </a:r>
            <a:r>
              <a:rPr lang="en-GB" sz="1400" dirty="0">
                <a:solidFill>
                  <a:srgbClr val="1C7DDB"/>
                </a:solidFill>
              </a:rPr>
              <a:t> keyword is used to filter the results to include only those that satisfy both conditions in the brackets (as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AND</a:t>
            </a:r>
            <a:r>
              <a:rPr lang="en-GB" sz="1400" dirty="0">
                <a:solidFill>
                  <a:srgbClr val="1C7DDB"/>
                </a:solidFill>
              </a:rPr>
              <a:t> keyword is also used).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BETWEEN</a:t>
            </a:r>
            <a:r>
              <a:rPr lang="en-GB" sz="1400" dirty="0">
                <a:solidFill>
                  <a:srgbClr val="1C7DDB"/>
                </a:solidFill>
              </a:rPr>
              <a:t> keyword allows for 4000 &lt; x &lt; 6000 values to be selected.</a:t>
            </a:r>
          </a:p>
          <a:p>
            <a:endParaRPr lang="en-GB" sz="1400" dirty="0">
              <a:solidFill>
                <a:srgbClr val="1C7DDB"/>
              </a:solidFill>
            </a:endParaRP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AA0F6E-069A-3EAE-2AC9-09EE5F716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ADA3D3-28F6-A0D3-E309-F2F5E3A44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2" name="Arrow: Right 7">
            <a:extLst>
              <a:ext uri="{FF2B5EF4-FFF2-40B4-BE49-F238E27FC236}">
                <a16:creationId xmlns:a16="http://schemas.microsoft.com/office/drawing/2014/main" id="{8E4FB676-3D5C-DDC0-D492-3F7A6A91E798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5C9A56-EA00-37F7-7804-499C764723E0}"/>
              </a:ext>
            </a:extLst>
          </p:cNvPr>
          <p:cNvSpPr txBox="1">
            <a:spLocks/>
          </p:cNvSpPr>
          <p:nvPr/>
        </p:nvSpPr>
        <p:spPr>
          <a:xfrm>
            <a:off x="770010" y="1447800"/>
            <a:ext cx="1104098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1C7DDB"/>
                </a:solidFill>
              </a:rPr>
              <a:t>Calculate the total number of successful and failure mission outcome.</a:t>
            </a: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r>
              <a:rPr lang="en-GB" sz="1400" dirty="0">
                <a:solidFill>
                  <a:srgbClr val="1C7DDB"/>
                </a:solidFill>
              </a:rPr>
              <a:t>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COUNT</a:t>
            </a:r>
            <a:r>
              <a:rPr lang="en-GB" sz="1400" dirty="0">
                <a:solidFill>
                  <a:srgbClr val="1C7DDB"/>
                </a:solidFill>
              </a:rPr>
              <a:t> keyword is used to calculate the total number of mission outcomes, and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GROUPBY</a:t>
            </a:r>
            <a:r>
              <a:rPr lang="en-GB" sz="1400" dirty="0">
                <a:solidFill>
                  <a:srgbClr val="1C7DDB"/>
                </a:solidFill>
              </a:rPr>
              <a:t> keyword is also used to group these results by the type of mission outcome.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5DAA827-902F-47C1-3F9E-807D55EF4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9FE78-9834-DA1A-233D-0A1ADF02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1F7E2B-2D3C-7CE9-2D7A-809C5708875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0B42B2F-7816-113C-707B-50A345B60BD5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8854381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1C7DDB"/>
                </a:solidFill>
              </a:rPr>
              <a:t>List the names of the booster which have carried the maximum payload mass.</a:t>
            </a: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r>
              <a:rPr lang="en-GB" sz="1400" dirty="0">
                <a:solidFill>
                  <a:srgbClr val="1C7DDB"/>
                </a:solidFill>
              </a:rPr>
              <a:t>A subquery is used here.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SELECT</a:t>
            </a:r>
            <a:r>
              <a:rPr lang="en-GB" sz="1400" dirty="0">
                <a:solidFill>
                  <a:srgbClr val="1C7DDB"/>
                </a:solidFill>
              </a:rPr>
              <a:t> statement within the brackets finds the maximum payload, and this value is used in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WHERE</a:t>
            </a:r>
            <a:r>
              <a:rPr lang="en-GB" sz="1400" dirty="0">
                <a:solidFill>
                  <a:srgbClr val="1C7DDB"/>
                </a:solidFill>
              </a:rPr>
              <a:t> condition.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DISTINCT</a:t>
            </a:r>
            <a:r>
              <a:rPr lang="en-GB" sz="1400" dirty="0">
                <a:solidFill>
                  <a:srgbClr val="1C7DDB"/>
                </a:solidFill>
              </a:rPr>
              <a:t> keyword is then used to retrieve only distinct /unique booster versions. </a:t>
            </a:r>
          </a:p>
          <a:p>
            <a:endParaRPr lang="en-GB" sz="1400" dirty="0">
              <a:solidFill>
                <a:srgbClr val="1C7DDB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1DEFDCC-C10C-1498-4DBB-FB4DFDC87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28BDF-4574-7095-C4BE-B126FCCEA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334CB3-8C55-5613-C9EE-D2696EA1C3F0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00921"/>
            <a:ext cx="5325989" cy="50262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Predictive Analysis (Classification)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72E7BF-84E7-4968-EC41-BA23013E8059}"/>
              </a:ext>
            </a:extLst>
          </p:cNvPr>
          <p:cNvSpPr txBox="1">
            <a:spLocks/>
          </p:cNvSpPr>
          <p:nvPr/>
        </p:nvSpPr>
        <p:spPr>
          <a:xfrm>
            <a:off x="6051777" y="1400921"/>
            <a:ext cx="5325989" cy="50262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 with visualization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 with SQL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18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ü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9BF4C4C-FC0A-DD0B-688F-027098F39F7D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1104098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1C7DDB"/>
                </a:solidFill>
              </a:rPr>
              <a:t>List the failed </a:t>
            </a:r>
            <a:r>
              <a:rPr lang="en-GB" sz="1400" dirty="0" err="1">
                <a:solidFill>
                  <a:srgbClr val="1C7DDB"/>
                </a:solidFill>
              </a:rPr>
              <a:t>landing_outcomes</a:t>
            </a:r>
            <a:r>
              <a:rPr lang="en-GB" sz="1400" dirty="0">
                <a:solidFill>
                  <a:srgbClr val="1C7DDB"/>
                </a:solidFill>
              </a:rPr>
              <a:t> in drone ship, their booster versions, and launch site names for in year 2015.</a:t>
            </a: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r>
              <a:rPr lang="en-GB" sz="1400" dirty="0">
                <a:solidFill>
                  <a:srgbClr val="1C7DDB"/>
                </a:solidFill>
              </a:rPr>
              <a:t>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WHERE</a:t>
            </a:r>
            <a:r>
              <a:rPr lang="en-GB" sz="1400" dirty="0">
                <a:solidFill>
                  <a:srgbClr val="1C7DDB"/>
                </a:solidFill>
              </a:rPr>
              <a:t> keyword is used to filter the results for only failed landing outcomes,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AND</a:t>
            </a:r>
            <a:r>
              <a:rPr lang="en-GB" sz="1400" dirty="0">
                <a:solidFill>
                  <a:srgbClr val="1C7DDB"/>
                </a:solidFill>
              </a:rPr>
              <a:t> only for the year of 2015. </a:t>
            </a:r>
          </a:p>
          <a:p>
            <a:endParaRPr lang="en-GB" sz="1400" dirty="0">
              <a:solidFill>
                <a:srgbClr val="1C7DDB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8F2142-99A2-1883-BAEE-60718E681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1EF64-FEEF-A9AE-13C7-D7D046B9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5EED047-4529-B877-DFC1-D864D12A6083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19E34A4-D0A3-5D51-4605-039576DA2F83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1104098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1C7DDB"/>
                </a:solidFill>
              </a:rPr>
              <a:t>Rank the count of landing outcomes (such as Failure (drone ship) or Success (ground pad)) between the date 2010-06-04 and 2017-03-20, in descending order.</a:t>
            </a: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endParaRPr lang="en-GB" sz="1400" dirty="0">
              <a:solidFill>
                <a:srgbClr val="1C7DDB"/>
              </a:solidFill>
            </a:endParaRPr>
          </a:p>
          <a:p>
            <a:r>
              <a:rPr lang="en-GB" sz="1400" dirty="0">
                <a:solidFill>
                  <a:srgbClr val="1C7DDB"/>
                </a:solidFill>
              </a:rPr>
              <a:t>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WHERE</a:t>
            </a:r>
            <a:r>
              <a:rPr lang="en-GB" sz="1400" dirty="0">
                <a:solidFill>
                  <a:srgbClr val="1C7DDB"/>
                </a:solidFill>
              </a:rPr>
              <a:t> keyword is used with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BETWEEN</a:t>
            </a:r>
            <a:r>
              <a:rPr lang="en-GB" sz="1400" dirty="0">
                <a:solidFill>
                  <a:srgbClr val="1C7DDB"/>
                </a:solidFill>
              </a:rPr>
              <a:t> keyword to filter the results to dates only within those specified. The results are then grouped and ordered, using the keywords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GROUP BY</a:t>
            </a:r>
            <a:r>
              <a:rPr lang="en-GB" sz="1400" dirty="0">
                <a:solidFill>
                  <a:srgbClr val="1C7DDB"/>
                </a:solidFill>
              </a:rPr>
              <a:t> and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ORDER BY</a:t>
            </a:r>
            <a:r>
              <a:rPr lang="en-GB" sz="1400" dirty="0">
                <a:solidFill>
                  <a:srgbClr val="1C7DDB"/>
                </a:solidFill>
              </a:rPr>
              <a:t>, respectively, where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DESC</a:t>
            </a:r>
            <a:r>
              <a:rPr lang="en-GB" sz="1400" dirty="0">
                <a:solidFill>
                  <a:srgbClr val="1C7DDB"/>
                </a:solidFill>
              </a:rPr>
              <a:t> is used to specify the descending order.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973E9E6-7211-3C56-344F-D4B826C21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F4C08-24DA-F98D-B313-6B498BF74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9C0BA62-B642-4DD0-EBFF-EC7AABB1CDB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B70D15E-6497-4290-8C1D-0653941833AE}"/>
              </a:ext>
            </a:extLst>
          </p:cNvPr>
          <p:cNvSpPr txBox="1">
            <a:spLocks/>
          </p:cNvSpPr>
          <p:nvPr/>
        </p:nvSpPr>
        <p:spPr>
          <a:xfrm>
            <a:off x="404813" y="4668584"/>
            <a:ext cx="6051227" cy="191934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1C7DDB"/>
                </a:solidFill>
              </a:rPr>
              <a:t>All SpaceX launch sites are on coasts of the United States of America, specifically Florida and California. </a:t>
            </a:r>
          </a:p>
          <a:p>
            <a:endParaRPr lang="en-GB" dirty="0">
              <a:solidFill>
                <a:srgbClr val="1C7DD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8AF9E-AE68-47FC-9150-888384FC4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3"/>
          <a:stretch/>
        </p:blipFill>
        <p:spPr>
          <a:xfrm>
            <a:off x="404813" y="1542197"/>
            <a:ext cx="5418250" cy="26788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1312A-5F60-2C3E-C272-B07E739F7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060" y="1544310"/>
            <a:ext cx="5065572" cy="26767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5EED6D-8E84-0CCA-1A8F-8C5C48DC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248" y="4661020"/>
            <a:ext cx="1800200" cy="19363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6E2CD-4986-0AF0-2347-DD8FF32A6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5496" y="4668583"/>
            <a:ext cx="2849136" cy="1919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7A61C5-3383-361A-7CE6-D703B9B0D890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35B888-3BD2-7761-9561-A029643E9952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50FA36-F199-7BAB-12C9-3A44205DA6E8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5FE42C9-109F-973E-6F5F-D38297A480AC}"/>
              </a:ext>
            </a:extLst>
          </p:cNvPr>
          <p:cNvSpPr txBox="1">
            <a:spLocks/>
          </p:cNvSpPr>
          <p:nvPr/>
        </p:nvSpPr>
        <p:spPr>
          <a:xfrm>
            <a:off x="6607174" y="1447801"/>
            <a:ext cx="5203825" cy="21390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1C7DDB"/>
                </a:solidFill>
              </a:rPr>
              <a:t>Launches have been grouped into clusters, and annotated with green icons for successful launches, and red icons for failed launches.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37833-18C7-8929-4FA3-D90D56A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ABBBD-D4F3-0849-4ACD-D49622A15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1E306-54D0-6977-1309-0DCCDAF44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74115-BFCE-FF1E-516A-D777C3A02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67DF3A-CA99-33C2-D75A-59EAA75F5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87C69E-30CE-C91A-F081-C38A76057D9E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8945F6-F433-590D-2A79-740617DC0FD0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5CE06-7ECF-C64A-1DEC-EB162F2A68FA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1EBE84-A4C5-F2BB-FCD2-C60ED6CBA0C6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1EBE84-A4C5-F2BB-FCD2-C60ED6CBA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8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9322593-94C8-4849-E2AD-8D60F9F45F7B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1C7DDB"/>
                </a:solidFill>
              </a:rPr>
              <a:t>CCAFS SLC-40 and CCAFS LC-40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96833-8510-EA9D-E6DA-5D10844010F7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1C7DDB"/>
                </a:solidFill>
              </a:rPr>
              <a:t>KSC LC-39A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73644-3D31-3786-8FE9-64136348D629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1C7DDB"/>
                </a:solidFill>
              </a:rPr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E811E-8E83-9B04-9464-44DD8A849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865361"/>
            <a:ext cx="6996158" cy="23685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A39375-8969-A75B-A8BC-EEFAE5180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3880668"/>
            <a:ext cx="3826538" cy="23685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7C925-C10C-6576-365B-4B07E4E3F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760" y="1571320"/>
            <a:ext cx="2734479" cy="15465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46F15-8EF3-CC6C-DDB1-CE4F266777ED}"/>
              </a:ext>
            </a:extLst>
          </p:cNvPr>
          <p:cNvSpPr txBox="1"/>
          <p:nvPr/>
        </p:nvSpPr>
        <p:spPr>
          <a:xfrm>
            <a:off x="670445" y="1571320"/>
            <a:ext cx="39236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1C7DDB"/>
                </a:solidFill>
              </a:rPr>
              <a:t>Using the CCAFS SLC-40 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374704-AF38-351C-1771-25F6D2C9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AE1AB9-FCB5-3EA5-C734-B65B62CB3A68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1C7DDB"/>
                </a:solidFill>
              </a:rPr>
              <a:t>The launch site KSC LC-39 A 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7278E-4935-4FB2-44BD-D638B517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EFDE26-FE59-21DD-0E86-FDFE146B73D0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1C7DDB"/>
                </a:solidFill>
              </a:rPr>
              <a:t>The launch site KSC LC-39 A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EFB4ED-9A2E-79E1-53CB-71ABBB643E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1"/>
          <a:stretch/>
        </p:blipFill>
        <p:spPr>
          <a:xfrm>
            <a:off x="7365138" y="1521359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0504E-5EEA-7AAB-6564-F130AA15E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55"/>
          <a:stretch/>
        </p:blipFill>
        <p:spPr>
          <a:xfrm>
            <a:off x="7374516" y="4252994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19E14A-F586-0761-FB15-6A0446152E99}"/>
              </a:ext>
            </a:extLst>
          </p:cNvPr>
          <p:cNvSpPr txBox="1">
            <a:spLocks/>
          </p:cNvSpPr>
          <p:nvPr/>
        </p:nvSpPr>
        <p:spPr>
          <a:xfrm>
            <a:off x="404814" y="4367259"/>
            <a:ext cx="5968594" cy="20319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1400" dirty="0">
                <a:solidFill>
                  <a:srgbClr val="1C7DDB"/>
                </a:solidFill>
              </a:rPr>
              <a:t>Plotting the launch outcome vs. payload for all sites shows a gap around 4000 kg, so it makes sense to split the data into 2 ranges: </a:t>
            </a:r>
          </a:p>
          <a:p>
            <a:pPr marL="520700" lvl="1" indent="-342900"/>
            <a:r>
              <a:rPr lang="en-GB" sz="1200" dirty="0">
                <a:solidFill>
                  <a:srgbClr val="1C7DDB"/>
                </a:solidFill>
              </a:rPr>
              <a:t>0 – 4000 kg (low payloads)</a:t>
            </a:r>
          </a:p>
          <a:p>
            <a:pPr marL="520700" lvl="1" indent="-342900"/>
            <a:r>
              <a:rPr lang="en-GB" sz="1200" dirty="0">
                <a:solidFill>
                  <a:srgbClr val="1C7DDB"/>
                </a:solidFill>
              </a:rPr>
              <a:t>4000 – 10000 kg (massive payloads)</a:t>
            </a:r>
          </a:p>
          <a:p>
            <a:pPr marL="342900" indent="-342900"/>
            <a:r>
              <a:rPr lang="en-GB" sz="1400" dirty="0">
                <a:solidFill>
                  <a:srgbClr val="1C7DDB"/>
                </a:solidFill>
              </a:rPr>
              <a:t>From these 2 plots, it can be shown that the success for massive payloads is lower than that for low payloads. </a:t>
            </a:r>
          </a:p>
          <a:p>
            <a:pPr marL="342900" indent="-342900"/>
            <a:r>
              <a:rPr lang="en-GB" sz="1400" dirty="0">
                <a:solidFill>
                  <a:srgbClr val="1C7DDB"/>
                </a:solidFill>
              </a:rPr>
              <a:t>It is also worth noting that some booster types (v1.0 and B5) have not been launched with massive payloads. </a:t>
            </a:r>
          </a:p>
          <a:p>
            <a:pPr marL="342900" indent="-342900"/>
            <a:endParaRPr lang="en-GB" sz="1400" dirty="0">
              <a:solidFill>
                <a:srgbClr val="1C7DD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3400E-38E5-AE12-DD6C-865972D16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38" y="1487606"/>
            <a:ext cx="5968594" cy="2765388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C2FE6A-D261-71D1-EFA0-8996252B7402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E7823F-532C-EC5F-B03F-F5DAE43E653B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E7823F-532C-EC5F-B03F-F5DAE43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7"/>
                <a:stretch>
                  <a:fillRect t="-150000" b="-22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40925"/>
            <a:ext cx="5267932" cy="3576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838" indent="0">
              <a:spcBef>
                <a:spcPts val="1400"/>
              </a:spcBef>
              <a:buNone/>
            </a:pPr>
            <a:r>
              <a:rPr lang="en-US" sz="1600" dirty="0">
                <a:solidFill>
                  <a:srgbClr val="1C7DDB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 X for a rocket launch.</a:t>
            </a:r>
          </a:p>
          <a:p>
            <a:pPr marL="96838" indent="0">
              <a:spcBef>
                <a:spcPts val="1400"/>
              </a:spcBef>
              <a:buNone/>
            </a:pPr>
            <a:endParaRPr lang="en-US" sz="1600" dirty="0">
              <a:solidFill>
                <a:srgbClr val="1C7DDB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683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GB" sz="1600" dirty="0">
                <a:solidFill>
                  <a:srgbClr val="1C7DD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9683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GB" sz="1600" dirty="0">
              <a:solidFill>
                <a:srgbClr val="1C7DD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683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GB" sz="1600" dirty="0">
                <a:solidFill>
                  <a:srgbClr val="1C7DD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project will going to predict if the Space X Falcon 9 first stage will land successfully.</a:t>
            </a:r>
          </a:p>
          <a:p>
            <a:pPr marL="96838" indent="0">
              <a:spcBef>
                <a:spcPts val="1400"/>
              </a:spcBef>
              <a:buNone/>
            </a:pPr>
            <a:endParaRPr lang="en-US" sz="1600" dirty="0">
              <a:solidFill>
                <a:srgbClr val="2021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9088" indent="0">
              <a:spcBef>
                <a:spcPts val="1400"/>
              </a:spcBef>
              <a:buNone/>
            </a:pPr>
            <a:endParaRPr lang="en-US" sz="1600" dirty="0">
              <a:solidFill>
                <a:srgbClr val="2021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9088" indent="0">
              <a:spcBef>
                <a:spcPts val="1400"/>
              </a:spcBef>
              <a:buNone/>
            </a:pPr>
            <a:endParaRPr lang="en-US" sz="1600" dirty="0">
              <a:solidFill>
                <a:srgbClr val="2021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9088" indent="0">
              <a:spcBef>
                <a:spcPts val="1400"/>
              </a:spcBef>
              <a:buNone/>
            </a:pPr>
            <a:endParaRPr lang="en-US" sz="1600" dirty="0">
              <a:solidFill>
                <a:srgbClr val="2021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Ground-level view of a Falcon 9 lifting off from its launch pad">
            <a:extLst>
              <a:ext uri="{FF2B5EF4-FFF2-40B4-BE49-F238E27FC236}">
                <a16:creationId xmlns:a16="http://schemas.microsoft.com/office/drawing/2014/main" id="{8D4C0FB7-79BA-CA54-D28C-6340807A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506" y="1284050"/>
            <a:ext cx="5949073" cy="55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587B51F-48B4-0C01-9377-18060272C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86" y="2235522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B65B504-5441-FEAC-C660-88FE9A9965DE}"/>
              </a:ext>
            </a:extLst>
          </p:cNvPr>
          <p:cNvGrpSpPr/>
          <p:nvPr/>
        </p:nvGrpSpPr>
        <p:grpSpPr>
          <a:xfrm>
            <a:off x="770011" y="1797995"/>
            <a:ext cx="5253981" cy="3921867"/>
            <a:chOff x="770011" y="1447800"/>
            <a:chExt cx="5253981" cy="3921867"/>
          </a:xfrm>
        </p:grpSpPr>
        <p:sp>
          <p:nvSpPr>
            <p:cNvPr id="2" name="Text Placeholder 2">
              <a:extLst>
                <a:ext uri="{FF2B5EF4-FFF2-40B4-BE49-F238E27FC236}">
                  <a16:creationId xmlns:a16="http://schemas.microsoft.com/office/drawing/2014/main" id="{822B4A62-90E3-00C8-93A3-0ECF4AAE3000}"/>
                </a:ext>
              </a:extLst>
            </p:cNvPr>
            <p:cNvSpPr txBox="1">
              <a:spLocks/>
            </p:cNvSpPr>
            <p:nvPr/>
          </p:nvSpPr>
          <p:spPr>
            <a:xfrm>
              <a:off x="770011" y="1447800"/>
              <a:ext cx="5253981" cy="39218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dirty="0">
                  <a:solidFill>
                    <a:srgbClr val="1C7DDB"/>
                  </a:solidFill>
                </a:rPr>
                <a:t>Plotting the Accuracy Score and Best Score for each classification algorithm produces the following result:</a:t>
              </a:r>
            </a:p>
            <a:p>
              <a:pPr marL="0" indent="0">
                <a:buNone/>
              </a:pPr>
              <a:r>
                <a:rPr lang="en-GB" sz="1600" dirty="0">
                  <a:solidFill>
                    <a:srgbClr val="1C7DDB"/>
                  </a:solidFill>
                </a:rPr>
                <a:t>The Decision Tree model has the highest classification accuracy</a:t>
              </a:r>
            </a:p>
            <a:p>
              <a:pPr marL="177800" lvl="1" indent="0">
                <a:buNone/>
              </a:pPr>
              <a:r>
                <a:rPr lang="en-GB" sz="1600" dirty="0">
                  <a:solidFill>
                    <a:srgbClr val="1C7DDB"/>
                  </a:solidFill>
                </a:rPr>
                <a:t>The Accuracy Score is 77.8% but the Best Score is 87.7%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1888B3-2447-C8D1-FCB6-B61E7A97E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015" y="3281309"/>
              <a:ext cx="5037402" cy="1834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D5824-3553-6EEB-D336-DECF1AE48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60975"/>
            <a:ext cx="4739220" cy="396861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29C5B9-988B-3551-F59E-101DAAAC9C6D}"/>
              </a:ext>
            </a:extLst>
          </p:cNvPr>
          <p:cNvSpPr txBox="1">
            <a:spLocks/>
          </p:cNvSpPr>
          <p:nvPr/>
        </p:nvSpPr>
        <p:spPr>
          <a:xfrm>
            <a:off x="5990658" y="1760975"/>
            <a:ext cx="5448227" cy="16281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As shown previously, best performing classification model is the Decision Tree model, with an accuracy of 87.77%. 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This is explained by the confusion matrix, which shows 4 out of 18 total results classified incorrectly (a false positive, shown in the top-right corner).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The other 14 results are correctly classified (2 did not land, 12 did land).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4907647-97B0-E5F2-026F-2F04716CDB49}"/>
              </a:ext>
            </a:extLst>
          </p:cNvPr>
          <p:cNvSpPr txBox="1">
            <a:spLocks/>
          </p:cNvSpPr>
          <p:nvPr/>
        </p:nvSpPr>
        <p:spPr>
          <a:xfrm>
            <a:off x="770012" y="1447800"/>
            <a:ext cx="7425708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177800" lvl="1" indent="0">
              <a:buNone/>
            </a:pPr>
            <a:r>
              <a:rPr lang="en-GB" sz="1200" dirty="0">
                <a:solidFill>
                  <a:srgbClr val="1C7DDB"/>
                </a:solidFill>
              </a:rPr>
              <a:t>Between 2010 and 2013, all landings were unsuccessful (as the success rate is 0).</a:t>
            </a:r>
          </a:p>
          <a:p>
            <a:pPr marL="177800" lvl="1" indent="0">
              <a:buNone/>
            </a:pPr>
            <a:r>
              <a:rPr lang="en-GB" sz="1200" dirty="0">
                <a:solidFill>
                  <a:srgbClr val="1C7DDB"/>
                </a:solidFill>
              </a:rPr>
              <a:t>After 2013, the success rate generally increased, despite small dips in </a:t>
            </a:r>
            <a:r>
              <a:rPr lang="en-GB" sz="1050" dirty="0">
                <a:solidFill>
                  <a:srgbClr val="1C7DDB"/>
                </a:solidFill>
              </a:rPr>
              <a:t>2018 and 2020.</a:t>
            </a:r>
          </a:p>
          <a:p>
            <a:pPr marL="177800" lvl="1" indent="0">
              <a:buNone/>
            </a:pPr>
            <a:r>
              <a:rPr lang="en-GB" sz="1050" dirty="0">
                <a:solidFill>
                  <a:srgbClr val="1C7DDB"/>
                </a:solidFill>
              </a:rPr>
              <a:t>After 2016, there was always a greater than 50% chance of success.</a:t>
            </a:r>
          </a:p>
          <a:p>
            <a:pPr marL="177800" lvl="1" indent="0">
              <a:buNone/>
            </a:pPr>
            <a:endParaRPr lang="en-GB" sz="1050" dirty="0">
              <a:solidFill>
                <a:srgbClr val="1C7DDB"/>
              </a:solidFill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Orbit types ES-L1, GEO, HEO, and SSO, have the highest (100%) success rate.</a:t>
            </a:r>
          </a:p>
          <a:p>
            <a:pPr marL="914400" lvl="2" indent="0">
              <a:buNone/>
            </a:pPr>
            <a:r>
              <a:rPr lang="en-GB" sz="1200" dirty="0">
                <a:solidFill>
                  <a:srgbClr val="1C7DDB"/>
                </a:solidFill>
              </a:rPr>
              <a:t>The 100% success rate of GEO, HEO, and ES-L1 orbits can be explained by only having 1 flight into the respective orbits. </a:t>
            </a:r>
          </a:p>
          <a:p>
            <a:pPr marL="914400" lvl="2" indent="0">
              <a:buNone/>
            </a:pPr>
            <a:r>
              <a:rPr lang="en-GB" sz="1200" dirty="0">
                <a:solidFill>
                  <a:srgbClr val="1C7DDB"/>
                </a:solidFill>
              </a:rPr>
              <a:t>The 100% success rate in SSO is more impressive, with 5 successful flights.</a:t>
            </a:r>
          </a:p>
          <a:p>
            <a:pPr marL="914400" lvl="2" indent="0">
              <a:buNone/>
            </a:pPr>
            <a:r>
              <a:rPr lang="en-GB" sz="1200" dirty="0">
                <a:solidFill>
                  <a:srgbClr val="1C7DDB"/>
                </a:solidFill>
              </a:rPr>
              <a:t>The orbit types PO, ISS, and LEO, have more success with heavy payloads:</a:t>
            </a:r>
          </a:p>
          <a:p>
            <a:pPr marL="914400" lvl="2" indent="0">
              <a:buNone/>
            </a:pPr>
            <a:r>
              <a:rPr lang="en-GB" sz="1200" dirty="0">
                <a:solidFill>
                  <a:srgbClr val="1C7DDB"/>
                </a:solidFill>
              </a:rPr>
              <a:t>VLEO (Very Low Earth Orbit) launches are associated with heavier payloads, which makes intuitive sense.</a:t>
            </a:r>
          </a:p>
          <a:p>
            <a:pPr marL="457200" lvl="1" indent="0">
              <a:buNone/>
            </a:pPr>
            <a:endParaRPr lang="en-GB" sz="1400" dirty="0">
              <a:solidFill>
                <a:srgbClr val="1C7DDB"/>
              </a:solidFill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The launch site KSC LC-39 A had the most successful launches. </a:t>
            </a:r>
          </a:p>
          <a:p>
            <a:pPr marL="0" indent="0">
              <a:buNone/>
            </a:pPr>
            <a:endParaRPr lang="en-GB" sz="1400" dirty="0">
              <a:solidFill>
                <a:srgbClr val="1C7DDB"/>
              </a:solidFill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The success for massive payloads (over 4000kg) is lower than that for low payloads.</a:t>
            </a:r>
          </a:p>
          <a:p>
            <a:pPr marL="0" indent="0">
              <a:buNone/>
            </a:pPr>
            <a:endParaRPr lang="en-GB" sz="1400" dirty="0">
              <a:solidFill>
                <a:srgbClr val="1C7DDB"/>
              </a:solidFill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1C7DDB"/>
                </a:solidFill>
              </a:rPr>
              <a:t>The best performing classification model is the Decision Tree model.</a:t>
            </a:r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GB" sz="1200" dirty="0">
              <a:solidFill>
                <a:srgbClr val="1C7DDB"/>
              </a:solidFill>
            </a:endParaRP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9C4AD7-2A20-3787-BA8C-9C9741816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A54CD0-A428-8106-E38A-0437B794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054" y="2719305"/>
            <a:ext cx="1674085" cy="96428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1CF67-B3B3-65F7-8971-07BCDC9C9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D11424-0529-5BCF-F5DD-DF34A2EB63A2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12" name="Picture 11" descr="Chart, bar chart&#10;&#10;Description automatically generated">
              <a:extLst>
                <a:ext uri="{FF2B5EF4-FFF2-40B4-BE49-F238E27FC236}">
                  <a16:creationId xmlns:a16="http://schemas.microsoft.com/office/drawing/2014/main" id="{11AFC024-8601-5740-8067-7A87120F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3" name="Picture 12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6BC40B05-AEE9-BCAA-1E37-A87B288E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F916765-079D-3D0E-A504-2D198E882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979" y="2644512"/>
            <a:ext cx="1378394" cy="10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25D896-07FE-5EF1-445F-52210A114854}"/>
              </a:ext>
            </a:extLst>
          </p:cNvPr>
          <p:cNvSpPr txBox="1">
            <a:spLocks/>
          </p:cNvSpPr>
          <p:nvPr/>
        </p:nvSpPr>
        <p:spPr>
          <a:xfrm>
            <a:off x="770011" y="1475798"/>
            <a:ext cx="10687961" cy="4951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Making GET requests to the SpaceX REST API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Web Scraping</a:t>
            </a:r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Wrangling 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Using the .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fillna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 method to remove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values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Using the .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value_counts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 method to determine the following:</a:t>
            </a:r>
          </a:p>
          <a:p>
            <a:pPr marL="704850" lvl="2" indent="-342900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Number of launches on each site</a:t>
            </a:r>
          </a:p>
          <a:p>
            <a:pPr marL="704850" lvl="2" indent="-342900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Number and occurrence of each orbit</a:t>
            </a:r>
          </a:p>
          <a:p>
            <a:pPr marL="704850" lvl="2" indent="-342900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Number and occurrence of mission outcome per orbit type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Creating a landing outcome label that shows the following:</a:t>
            </a:r>
          </a:p>
          <a:p>
            <a:pPr marL="704850" lvl="2" indent="-342900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0 when the booster did not land successfully</a:t>
            </a:r>
          </a:p>
          <a:p>
            <a:pPr marL="704850" lvl="2" indent="-342900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1 when the booster did land successfully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Using SQL queries to manipulate and evaluate the SpaceX dataset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Using Pandas and Matplotlib to visualize relationships between variables, and determine patterns</a:t>
            </a:r>
          </a:p>
          <a:p>
            <a:pPr marL="520700" lvl="1" indent="-342900"/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 Visual Analytics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Geospatial analytics using Folium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Creating an interactive dashboard using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Plotly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Dash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rgbClr val="1C7D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Modelling and Evaluation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Using Scikit-Learn to:</a:t>
            </a:r>
          </a:p>
          <a:p>
            <a:pPr marL="704850" lvl="2" indent="-342900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Pre-process (standardize) the data</a:t>
            </a:r>
          </a:p>
          <a:p>
            <a:pPr marL="704850" lvl="2" indent="-342900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Split the data into training and testing data using </a:t>
            </a:r>
            <a:r>
              <a:rPr lang="en-GB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train_test_split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04850" lvl="2" indent="-342900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Train different classification models</a:t>
            </a:r>
          </a:p>
          <a:p>
            <a:pPr marL="704850" lvl="2" indent="-342900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Find hyperparameters using </a:t>
            </a:r>
            <a:r>
              <a:rPr lang="en-GB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Plotting confusion matrices for each classification model</a:t>
            </a:r>
          </a:p>
          <a:p>
            <a:pPr marL="520700" lvl="1" indent="-342900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Assessing the accuracy of each classification model</a:t>
            </a:r>
          </a:p>
          <a:p>
            <a:endParaRPr lang="en-US" sz="1600" dirty="0">
              <a:solidFill>
                <a:srgbClr val="1C7DD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27BE8-58C4-3BC1-B13F-1A75BBBECE76}"/>
              </a:ext>
            </a:extLst>
          </p:cNvPr>
          <p:cNvSpPr txBox="1"/>
          <p:nvPr/>
        </p:nvSpPr>
        <p:spPr>
          <a:xfrm>
            <a:off x="770011" y="1843218"/>
            <a:ext cx="5169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1C7DDB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rgbClr val="1C7DDB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45499B-3C82-E7E3-BE52-069BACB45584}"/>
              </a:ext>
            </a:extLst>
          </p:cNvPr>
          <p:cNvGrpSpPr/>
          <p:nvPr/>
        </p:nvGrpSpPr>
        <p:grpSpPr>
          <a:xfrm>
            <a:off x="6232973" y="1843218"/>
            <a:ext cx="5286711" cy="4182355"/>
            <a:chOff x="266920" y="2198973"/>
            <a:chExt cx="5286711" cy="4182355"/>
          </a:xfrm>
        </p:grpSpPr>
        <p:sp>
          <p:nvSpPr>
            <p:cNvPr id="40" name="Rectangle: Rounded Corners 63">
              <a:extLst>
                <a:ext uri="{FF2B5EF4-FFF2-40B4-BE49-F238E27FC236}">
                  <a16:creationId xmlns:a16="http://schemas.microsoft.com/office/drawing/2014/main" id="{176BAFD7-C913-6F8D-88A1-45F1E8B25D80}"/>
                </a:ext>
              </a:extLst>
            </p:cNvPr>
            <p:cNvSpPr/>
            <p:nvPr/>
          </p:nvSpPr>
          <p:spPr>
            <a:xfrm>
              <a:off x="266920" y="2198973"/>
              <a:ext cx="5279389" cy="517317"/>
            </a:xfrm>
            <a:prstGeom prst="roundRect">
              <a:avLst>
                <a:gd name="adj" fmla="val 972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Make a GET response to the SpaceX REST API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Convert the response to a .json file then to a Pandas DataFrame</a:t>
              </a:r>
            </a:p>
          </p:txBody>
        </p:sp>
        <p:sp>
          <p:nvSpPr>
            <p:cNvPr id="38" name="Rectangle: Rounded Corners 71">
              <a:extLst>
                <a:ext uri="{FF2B5EF4-FFF2-40B4-BE49-F238E27FC236}">
                  <a16:creationId xmlns:a16="http://schemas.microsoft.com/office/drawing/2014/main" id="{A6C06FE9-3C15-7ECD-8F47-70C99B3611D2}"/>
                </a:ext>
              </a:extLst>
            </p:cNvPr>
            <p:cNvSpPr/>
            <p:nvPr/>
          </p:nvSpPr>
          <p:spPr>
            <a:xfrm>
              <a:off x="273946" y="3183133"/>
              <a:ext cx="5279685" cy="952381"/>
            </a:xfrm>
            <a:prstGeom prst="roundRect">
              <a:avLst>
                <a:gd name="adj" fmla="val 972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logic to clean the data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Define lists for data to be stored 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Call custom functions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retrieve data and fill the lists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these lists as values in a dictionary and construct the dataset </a:t>
              </a:r>
            </a:p>
          </p:txBody>
        </p:sp>
        <p:sp>
          <p:nvSpPr>
            <p:cNvPr id="36" name="Rectangle: Rounded Corners 74">
              <a:extLst>
                <a:ext uri="{FF2B5EF4-FFF2-40B4-BE49-F238E27FC236}">
                  <a16:creationId xmlns:a16="http://schemas.microsoft.com/office/drawing/2014/main" id="{499687F3-2B74-72C0-A44C-E5D2FF235075}"/>
                </a:ext>
              </a:extLst>
            </p:cNvPr>
            <p:cNvSpPr/>
            <p:nvPr/>
          </p:nvSpPr>
          <p:spPr>
            <a:xfrm>
              <a:off x="273946" y="4602358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Pandas DataFrame from the constructed dictionary dataset</a:t>
              </a:r>
            </a:p>
          </p:txBody>
        </p:sp>
        <p:sp>
          <p:nvSpPr>
            <p:cNvPr id="34" name="Rectangle: Rounded Corners 77">
              <a:extLst>
                <a:ext uri="{FF2B5EF4-FFF2-40B4-BE49-F238E27FC236}">
                  <a16:creationId xmlns:a16="http://schemas.microsoft.com/office/drawing/2014/main" id="{426ED812-9FDA-9ABE-DF2A-DD99B04BDB36}"/>
                </a:ext>
              </a:extLst>
            </p:cNvPr>
            <p:cNvSpPr/>
            <p:nvPr/>
          </p:nvSpPr>
          <p:spPr>
            <a:xfrm>
              <a:off x="273946" y="5428947"/>
              <a:ext cx="5279685" cy="952381"/>
            </a:xfrm>
            <a:prstGeom prst="roundRect">
              <a:avLst>
                <a:gd name="adj" fmla="val 972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Filter the DataFrame to only include Falcon 9 launches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Reset the FlightNumber column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Replace missing values of PayloadMass with the mean PayloadMass value</a:t>
              </a:r>
            </a:p>
          </p:txBody>
        </p:sp>
      </p:grpSp>
      <p:sp>
        <p:nvSpPr>
          <p:cNvPr id="43" name="TextBox 42">
            <a:hlinkClick r:id="rId4"/>
            <a:extLst>
              <a:ext uri="{FF2B5EF4-FFF2-40B4-BE49-F238E27FC236}">
                <a16:creationId xmlns:a16="http://schemas.microsoft.com/office/drawing/2014/main" id="{A851C339-A087-4A06-0E53-0A3BB943A492}"/>
              </a:ext>
            </a:extLst>
          </p:cNvPr>
          <p:cNvSpPr txBox="1"/>
          <p:nvPr/>
        </p:nvSpPr>
        <p:spPr>
          <a:xfrm>
            <a:off x="770011" y="6099434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1C7DDB"/>
                </a:solidFill>
                <a:latin typeface="Ubunt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en-GB" sz="1000" dirty="0">
                <a:solidFill>
                  <a:srgbClr val="1C7DDB"/>
                </a:solidFill>
                <a:latin typeface="Ubuntu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GB" sz="1000" dirty="0">
              <a:solidFill>
                <a:srgbClr val="1C7DDB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D25D1-F015-7004-B77E-1B37FE78A40F}"/>
              </a:ext>
            </a:extLst>
          </p:cNvPr>
          <p:cNvSpPr txBox="1"/>
          <p:nvPr/>
        </p:nvSpPr>
        <p:spPr>
          <a:xfrm>
            <a:off x="770011" y="1843218"/>
            <a:ext cx="5169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1C7DDB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rgbClr val="1C7DDB"/>
              </a:solidFill>
            </a:endParaRPr>
          </a:p>
        </p:txBody>
      </p:sp>
      <p:sp>
        <p:nvSpPr>
          <p:cNvPr id="9" name="Rectangle: Rounded Corners 97">
            <a:extLst>
              <a:ext uri="{FF2B5EF4-FFF2-40B4-BE49-F238E27FC236}">
                <a16:creationId xmlns:a16="http://schemas.microsoft.com/office/drawing/2014/main" id="{2452AA76-8953-DD8F-24B8-15D27D28A293}"/>
              </a:ext>
            </a:extLst>
          </p:cNvPr>
          <p:cNvSpPr/>
          <p:nvPr/>
        </p:nvSpPr>
        <p:spPr>
          <a:xfrm>
            <a:off x="6076484" y="1733617"/>
            <a:ext cx="5279389" cy="517317"/>
          </a:xfrm>
          <a:prstGeom prst="roundRect">
            <a:avLst>
              <a:gd name="adj" fmla="val 972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Request the HTML page from the static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Assign the response to an object</a:t>
            </a:r>
          </a:p>
        </p:txBody>
      </p:sp>
      <p:sp>
        <p:nvSpPr>
          <p:cNvPr id="13" name="Rectangle: Rounded Corners 95">
            <a:extLst>
              <a:ext uri="{FF2B5EF4-FFF2-40B4-BE49-F238E27FC236}">
                <a16:creationId xmlns:a16="http://schemas.microsoft.com/office/drawing/2014/main" id="{D1B812C8-D4EE-F4FE-0BCE-4E324333C881}"/>
              </a:ext>
            </a:extLst>
          </p:cNvPr>
          <p:cNvSpPr/>
          <p:nvPr/>
        </p:nvSpPr>
        <p:spPr>
          <a:xfrm>
            <a:off x="6083510" y="2633932"/>
            <a:ext cx="5279685" cy="517318"/>
          </a:xfrm>
          <a:prstGeom prst="roundRect">
            <a:avLst>
              <a:gd name="adj" fmla="val 972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Create a BeautifulSoup object from the HTML response object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Find all tables within the HTML page</a:t>
            </a:r>
          </a:p>
        </p:txBody>
      </p:sp>
      <p:sp>
        <p:nvSpPr>
          <p:cNvPr id="16" name="Rectangle: Rounded Corners 93">
            <a:extLst>
              <a:ext uri="{FF2B5EF4-FFF2-40B4-BE49-F238E27FC236}">
                <a16:creationId xmlns:a16="http://schemas.microsoft.com/office/drawing/2014/main" id="{B04E3C29-71C9-CABF-CAFF-49C8FC65B550}"/>
              </a:ext>
            </a:extLst>
          </p:cNvPr>
          <p:cNvSpPr/>
          <p:nvPr/>
        </p:nvSpPr>
        <p:spPr>
          <a:xfrm>
            <a:off x="6083510" y="4434564"/>
            <a:ext cx="5279685" cy="738664"/>
          </a:xfrm>
          <a:prstGeom prst="roundRect">
            <a:avLst>
              <a:gd name="adj" fmla="val 972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the column names as keys in a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custom functions and logic to parse all launch tables </a:t>
            </a:r>
            <a:r>
              <a:rPr lang="en-GB" sz="1200" dirty="0">
                <a:solidFill>
                  <a:schemeClr val="accent1"/>
                </a:solidFill>
              </a:rPr>
              <a:t>(see Appendix) </a:t>
            </a:r>
            <a:r>
              <a:rPr lang="en-GB" sz="1200" dirty="0">
                <a:solidFill>
                  <a:schemeClr val="tx1"/>
                </a:solidFill>
              </a:rPr>
              <a:t>to fill the dictionary values</a:t>
            </a:r>
          </a:p>
        </p:txBody>
      </p:sp>
      <p:sp>
        <p:nvSpPr>
          <p:cNvPr id="19" name="Rectangle: Rounded Corners 91">
            <a:extLst>
              <a:ext uri="{FF2B5EF4-FFF2-40B4-BE49-F238E27FC236}">
                <a16:creationId xmlns:a16="http://schemas.microsoft.com/office/drawing/2014/main" id="{C0DE379C-A2F2-5E21-AC25-62B5008BF346}"/>
              </a:ext>
            </a:extLst>
          </p:cNvPr>
          <p:cNvSpPr/>
          <p:nvPr/>
        </p:nvSpPr>
        <p:spPr>
          <a:xfrm>
            <a:off x="6083510" y="5556226"/>
            <a:ext cx="5279685" cy="359746"/>
          </a:xfrm>
          <a:prstGeom prst="roundRect">
            <a:avLst>
              <a:gd name="adj" fmla="val 972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Convert the dictionary to a Pandas DataFrame ready for export</a:t>
            </a:r>
          </a:p>
        </p:txBody>
      </p:sp>
      <p:sp>
        <p:nvSpPr>
          <p:cNvPr id="22" name="Rectangle: Rounded Corners 100">
            <a:extLst>
              <a:ext uri="{FF2B5EF4-FFF2-40B4-BE49-F238E27FC236}">
                <a16:creationId xmlns:a16="http://schemas.microsoft.com/office/drawing/2014/main" id="{09EC4F47-0692-8E48-C7B3-914AAD6A1377}"/>
              </a:ext>
            </a:extLst>
          </p:cNvPr>
          <p:cNvSpPr/>
          <p:nvPr/>
        </p:nvSpPr>
        <p:spPr>
          <a:xfrm>
            <a:off x="6083510" y="3534248"/>
            <a:ext cx="5279685" cy="517318"/>
          </a:xfrm>
          <a:prstGeom prst="roundRect">
            <a:avLst>
              <a:gd name="adj" fmla="val 972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Collect all column header names from the tables found within the HTML page</a:t>
            </a:r>
          </a:p>
        </p:txBody>
      </p:sp>
      <p:sp>
        <p:nvSpPr>
          <p:cNvPr id="24" name="TextBox 23">
            <a:hlinkClick r:id="rId3"/>
            <a:extLst>
              <a:ext uri="{FF2B5EF4-FFF2-40B4-BE49-F238E27FC236}">
                <a16:creationId xmlns:a16="http://schemas.microsoft.com/office/drawing/2014/main" id="{F483006B-8D15-2692-F778-E179B47DA9C7}"/>
              </a:ext>
            </a:extLst>
          </p:cNvPr>
          <p:cNvSpPr txBox="1"/>
          <p:nvPr/>
        </p:nvSpPr>
        <p:spPr>
          <a:xfrm>
            <a:off x="770011" y="6099434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1C7DDB"/>
                </a:solidFill>
                <a:latin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en-GB" sz="1000" dirty="0">
                <a:solidFill>
                  <a:srgbClr val="1C7DDB"/>
                </a:solidFill>
                <a:latin typeface="Ubunt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GB" sz="1000" dirty="0">
              <a:solidFill>
                <a:srgbClr val="1C7DDB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D9093C2-3831-C79F-1C53-0DEC8649CB31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5974061" cy="5078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1" indent="-261938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rgbClr val="1C7DDB"/>
                </a:solidFill>
              </a:rPr>
              <a:t>Context:</a:t>
            </a:r>
          </a:p>
          <a:p>
            <a:pPr marL="342900" indent="-342900"/>
            <a:r>
              <a:rPr lang="en-GB" sz="1400" dirty="0">
                <a:solidFill>
                  <a:srgbClr val="1C7DDB"/>
                </a:solidFill>
              </a:rPr>
              <a:t>The SpaceX dataset contains several Space X  launch facilities, and each location is in the </a:t>
            </a:r>
            <a:r>
              <a:rPr lang="en-GB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LaunchSite</a:t>
            </a:r>
            <a:r>
              <a:rPr lang="en-GB" sz="1400" dirty="0">
                <a:solidFill>
                  <a:srgbClr val="1C7DDB"/>
                </a:solidFill>
              </a:rPr>
              <a:t> column.</a:t>
            </a:r>
          </a:p>
          <a:p>
            <a:pPr marL="342900" indent="-342900"/>
            <a:r>
              <a:rPr lang="en-GB" sz="1400" dirty="0">
                <a:solidFill>
                  <a:srgbClr val="1C7DDB"/>
                </a:solidFill>
              </a:rPr>
              <a:t>Each launch aims to a dedicated orbit, and some of the common orbit types are shown in the figure below. The orbit type is in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Orbit</a:t>
            </a:r>
            <a:r>
              <a:rPr lang="en-GB" sz="1400" dirty="0">
                <a:solidFill>
                  <a:srgbClr val="1C7DDB"/>
                </a:solidFill>
              </a:rPr>
              <a:t> column.</a:t>
            </a:r>
          </a:p>
          <a:p>
            <a:pPr marL="342900" indent="-342900"/>
            <a:r>
              <a:rPr lang="en-GB" sz="1400" dirty="0">
                <a:solidFill>
                  <a:srgbClr val="1C7DDB"/>
                </a:solidFill>
              </a:rPr>
              <a:t>Using the 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>
                <a:solidFill>
                  <a:srgbClr val="1C7DDB"/>
                </a:solidFill>
              </a:rPr>
              <a:t> method to determine the following:</a:t>
            </a:r>
          </a:p>
          <a:p>
            <a:pPr marL="520700" lvl="1" indent="-160338">
              <a:buFont typeface="+mj-lt"/>
              <a:buAutoNum type="arabicPeriod"/>
            </a:pPr>
            <a:r>
              <a:rPr lang="en-GB" sz="1400" dirty="0">
                <a:solidFill>
                  <a:srgbClr val="1C7DDB"/>
                </a:solidFill>
              </a:rPr>
              <a:t>Number of launches on each site</a:t>
            </a:r>
          </a:p>
          <a:p>
            <a:pPr marL="520700" lvl="1" indent="-160338">
              <a:buFont typeface="+mj-lt"/>
              <a:buAutoNum type="arabicPeriod"/>
            </a:pPr>
            <a:r>
              <a:rPr lang="en-GB" sz="1400" dirty="0">
                <a:solidFill>
                  <a:srgbClr val="1C7DDB"/>
                </a:solidFill>
              </a:rPr>
              <a:t>Number and occurrence of each orbit</a:t>
            </a:r>
          </a:p>
          <a:p>
            <a:pPr marL="520700" lvl="1" indent="-160338">
              <a:buFont typeface="+mj-lt"/>
              <a:buAutoNum type="arabicPeriod"/>
            </a:pPr>
            <a:r>
              <a:rPr lang="en-GB" sz="1400" dirty="0">
                <a:solidFill>
                  <a:srgbClr val="1C7DDB"/>
                </a:solidFill>
              </a:rPr>
              <a:t>Number and occurrence of landing outcome per orbit type</a:t>
            </a:r>
          </a:p>
          <a:p>
            <a:pPr marL="520700" lvl="1" indent="-160338">
              <a:buFont typeface="+mj-lt"/>
              <a:buAutoNum type="arabicPeriod"/>
            </a:pPr>
            <a:endParaRPr lang="en-GB" sz="1400" dirty="0">
              <a:solidFill>
                <a:srgbClr val="1C7DDB"/>
              </a:solidFill>
            </a:endParaRPr>
          </a:p>
          <a:p>
            <a:pPr lvl="2" indent="0">
              <a:buFont typeface="Arial" panose="020B0604020202020204" pitchFamily="34" charset="0"/>
              <a:buNone/>
            </a:pPr>
            <a:endParaRPr lang="en-GB" sz="1600" dirty="0">
              <a:solidFill>
                <a:srgbClr val="1C7DD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9658A-D733-C656-3B4B-5B57B4280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12200" r="13202" b="4851"/>
          <a:stretch/>
        </p:blipFill>
        <p:spPr>
          <a:xfrm>
            <a:off x="8004370" y="2674048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F2A14-BA10-60C9-2B25-BF3E75055463}"/>
              </a:ext>
            </a:extLst>
          </p:cNvPr>
          <p:cNvSpPr txBox="1"/>
          <p:nvPr/>
        </p:nvSpPr>
        <p:spPr>
          <a:xfrm>
            <a:off x="7857070" y="4678400"/>
            <a:ext cx="277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0" algn="ctr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1C7DDB"/>
                </a:solidFill>
              </a:rPr>
              <a:t>Initial Data Exploration</a:t>
            </a:r>
          </a:p>
        </p:txBody>
      </p:sp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BBA300F-494D-77AA-A507-79AC314CB056}"/>
              </a:ext>
            </a:extLst>
          </p:cNvPr>
          <p:cNvSpPr txBox="1"/>
          <p:nvPr/>
        </p:nvSpPr>
        <p:spPr>
          <a:xfrm>
            <a:off x="770011" y="6099434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1C7DDB"/>
                </a:solidFill>
                <a:latin typeface="Ubuntu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en-GB" sz="1000" dirty="0">
                <a:solidFill>
                  <a:srgbClr val="1C7DDB"/>
                </a:solidFill>
                <a:latin typeface="Ubuntu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GB" sz="1000" dirty="0">
              <a:solidFill>
                <a:srgbClr val="1C7DDB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3345</Words>
  <Application>Microsoft Macintosh PowerPoint</Application>
  <PresentationFormat>Widescreen</PresentationFormat>
  <Paragraphs>485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Cambria Math</vt:lpstr>
      <vt:lpstr>Consolas</vt:lpstr>
      <vt:lpstr>IBM Plex Mono SemiBold</vt:lpstr>
      <vt:lpstr>Ubuntu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Office User</cp:lastModifiedBy>
  <cp:revision>202</cp:revision>
  <dcterms:created xsi:type="dcterms:W3CDTF">2021-04-29T18:58:34Z</dcterms:created>
  <dcterms:modified xsi:type="dcterms:W3CDTF">2024-04-10T06:31:01Z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